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531" r:id="rId5"/>
    <p:sldId id="2440" r:id="rId6"/>
    <p:sldId id="2434" r:id="rId7"/>
    <p:sldId id="2441" r:id="rId8"/>
    <p:sldId id="2442" r:id="rId9"/>
    <p:sldId id="2453" r:id="rId10"/>
    <p:sldId id="2454" r:id="rId11"/>
    <p:sldId id="2444" r:id="rId12"/>
    <p:sldId id="2451" r:id="rId13"/>
    <p:sldId id="2446" r:id="rId14"/>
    <p:sldId id="2452" r:id="rId15"/>
    <p:sldId id="2450" r:id="rId16"/>
    <p:sldId id="618" r:id="rId17"/>
    <p:sldId id="541" r:id="rId18"/>
    <p:sldId id="2447" r:id="rId19"/>
    <p:sldId id="2449" r:id="rId20"/>
    <p:sldId id="624" r:id="rId21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1" autoAdjust="0"/>
    <p:restoredTop sz="86462" autoAdjust="0"/>
  </p:normalViewPr>
  <p:slideViewPr>
    <p:cSldViewPr snapToGrid="0" showGuides="1">
      <p:cViewPr varScale="1">
        <p:scale>
          <a:sx n="64" d="100"/>
          <a:sy n="64" d="100"/>
        </p:scale>
        <p:origin x="180" y="72"/>
      </p:cViewPr>
      <p:guideLst>
        <p:guide orient="horz" pos="2136"/>
        <p:guide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BB53ED6-A346-41EA-88EE-98A1D5659F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91D7B9-1F1D-4F9B-BCD4-0B6893C41A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B549D-7912-47CE-BB9D-C81C46F21077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75128-B596-47B1-BE57-1C5A71A36E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17B0F1-FE0D-44CC-BCF0-1CC4C91125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F39B-AF2A-4EFA-AE7E-EC1FF3735F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7443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370A3-6847-4770-BAE0-862438C62089}" type="datetimeFigureOut">
              <a:rPr lang="en-US" smtClean="0"/>
              <a:t>7/29/2020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109BC-39F4-43B1-850C-D5EB0E6480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59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791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đc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ql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cà</a:t>
            </a:r>
            <a:r>
              <a:rPr lang="en-US" dirty="0"/>
              <a:t> </a:t>
            </a:r>
            <a:r>
              <a:rPr lang="en-US" dirty="0" err="1"/>
              <a:t>phê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demo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quý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xem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36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thầy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cô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cả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nhìn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nhóm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trình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nội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dung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chính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đây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Bây</a:t>
            </a:r>
            <a:r>
              <a:rPr lang="en-US" baseline="0" dirty="0"/>
              <a:t> </a:t>
            </a:r>
            <a:r>
              <a:rPr lang="en-US" baseline="0" dirty="0" err="1"/>
              <a:t>giờ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bày</a:t>
            </a:r>
            <a:r>
              <a:rPr lang="en-US" baseline="0" dirty="0"/>
              <a:t>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đầu</a:t>
            </a:r>
            <a:r>
              <a:rPr lang="en-US" baseline="0" dirty="0"/>
              <a:t> </a:t>
            </a:r>
            <a:r>
              <a:rPr lang="en-US" baseline="0" dirty="0" err="1"/>
              <a:t>tiên</a:t>
            </a:r>
            <a:r>
              <a:rPr lang="en-US" baseline="0" dirty="0"/>
              <a:t> </a:t>
            </a:r>
            <a:r>
              <a:rPr lang="en-US" baseline="0" dirty="0" err="1"/>
              <a:t>đó</a:t>
            </a:r>
            <a:r>
              <a:rPr lang="en-US" baseline="0" dirty="0"/>
              <a:t> </a:t>
            </a:r>
            <a:r>
              <a:rPr lang="en-US" baseline="0" dirty="0" err="1"/>
              <a:t>là</a:t>
            </a:r>
            <a:r>
              <a:rPr lang="en-US" baseline="0" dirty="0"/>
              <a:t> </a:t>
            </a:r>
            <a:r>
              <a:rPr lang="en-US" baseline="0" dirty="0" err="1"/>
              <a:t>giới</a:t>
            </a:r>
            <a:r>
              <a:rPr lang="en-US" baseline="0" dirty="0"/>
              <a:t> </a:t>
            </a:r>
            <a:r>
              <a:rPr lang="en-US" baseline="0" dirty="0" err="1"/>
              <a:t>thiệu</a:t>
            </a:r>
            <a:r>
              <a:rPr lang="en-US" baseline="0" dirty="0"/>
              <a:t> </a:t>
            </a:r>
            <a:r>
              <a:rPr lang="en-US" baseline="0" dirty="0" err="1"/>
              <a:t>đề</a:t>
            </a:r>
            <a:r>
              <a:rPr lang="en-US" baseline="0" dirty="0"/>
              <a:t> </a:t>
            </a:r>
            <a:r>
              <a:rPr lang="en-US" baseline="0" dirty="0" err="1"/>
              <a:t>tài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10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 </a:t>
            </a:r>
            <a:r>
              <a:rPr lang="en-US" dirty="0" err="1"/>
              <a:t>quá</a:t>
            </a:r>
            <a:r>
              <a:rPr lang="en-US" baseline="0" dirty="0"/>
              <a:t> </a:t>
            </a:r>
            <a:r>
              <a:rPr lang="en-US" baseline="0" dirty="0" err="1"/>
              <a:t>trình</a:t>
            </a:r>
            <a:r>
              <a:rPr lang="en-US" baseline="0" dirty="0"/>
              <a:t> </a:t>
            </a:r>
            <a:r>
              <a:rPr lang="en-US" baseline="0" dirty="0" err="1"/>
              <a:t>khảo</a:t>
            </a:r>
            <a:r>
              <a:rPr lang="en-US" baseline="0" dirty="0"/>
              <a:t> </a:t>
            </a:r>
            <a:r>
              <a:rPr lang="en-US" baseline="0" dirty="0" err="1"/>
              <a:t>sát</a:t>
            </a:r>
            <a:r>
              <a:rPr lang="en-US" baseline="0" dirty="0"/>
              <a:t> 1 </a:t>
            </a:r>
            <a:r>
              <a:rPr lang="en-US" baseline="0" dirty="0" err="1"/>
              <a:t>vài</a:t>
            </a:r>
            <a:r>
              <a:rPr lang="en-US" baseline="0" dirty="0"/>
              <a:t> </a:t>
            </a:r>
            <a:r>
              <a:rPr lang="en-US" baseline="0" dirty="0" err="1"/>
              <a:t>quán</a:t>
            </a:r>
            <a:r>
              <a:rPr lang="en-US" baseline="0" dirty="0"/>
              <a:t> café </a:t>
            </a:r>
            <a:r>
              <a:rPr lang="en-US" baseline="0" dirty="0" err="1"/>
              <a:t>thì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thấy</a:t>
            </a:r>
            <a:r>
              <a:rPr lang="en-US" baseline="0" dirty="0"/>
              <a:t> </a:t>
            </a:r>
            <a:r>
              <a:rPr lang="en-US" baseline="0" dirty="0" err="1"/>
              <a:t>họ</a:t>
            </a:r>
            <a:r>
              <a:rPr lang="en-US" baseline="0" dirty="0"/>
              <a:t>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lí</a:t>
            </a:r>
            <a:r>
              <a:rPr lang="en-US" baseline="0" dirty="0"/>
              <a:t>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món</a:t>
            </a:r>
            <a:r>
              <a:rPr lang="en-US" baseline="0" dirty="0"/>
              <a:t>, </a:t>
            </a:r>
            <a:r>
              <a:rPr lang="en-US" baseline="0" dirty="0" err="1"/>
              <a:t>thanh</a:t>
            </a:r>
            <a:r>
              <a:rPr lang="en-US" baseline="0" dirty="0"/>
              <a:t> </a:t>
            </a:r>
            <a:r>
              <a:rPr lang="en-US" baseline="0" dirty="0" err="1"/>
              <a:t>toán</a:t>
            </a:r>
            <a:r>
              <a:rPr lang="en-US" baseline="0" dirty="0"/>
              <a:t> = </a:t>
            </a:r>
            <a:r>
              <a:rPr lang="en-US" baseline="0" dirty="0" err="1"/>
              <a:t>máy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order, </a:t>
            </a:r>
            <a:r>
              <a:rPr lang="en-US" baseline="0" dirty="0" err="1"/>
              <a:t>nhưng</a:t>
            </a:r>
            <a:r>
              <a:rPr lang="en-US" baseline="0" dirty="0"/>
              <a:t> </a:t>
            </a:r>
            <a:r>
              <a:rPr lang="en-US" baseline="0" dirty="0" err="1"/>
              <a:t>mà</a:t>
            </a:r>
            <a:r>
              <a:rPr lang="en-US" baseline="0" dirty="0"/>
              <a:t> </a:t>
            </a:r>
            <a:r>
              <a:rPr lang="en-US" baseline="0" dirty="0" err="1"/>
              <a:t>cái</a:t>
            </a:r>
            <a:r>
              <a:rPr lang="en-US" baseline="0" dirty="0"/>
              <a:t> </a:t>
            </a:r>
            <a:r>
              <a:rPr lang="en-US" baseline="0" dirty="0" err="1"/>
              <a:t>máy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k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lí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nhân</a:t>
            </a:r>
            <a:r>
              <a:rPr lang="en-US" baseline="0" dirty="0"/>
              <a:t> </a:t>
            </a:r>
            <a:r>
              <a:rPr lang="en-US" baseline="0" dirty="0" err="1"/>
              <a:t>viên</a:t>
            </a:r>
            <a:r>
              <a:rPr lang="en-US" baseline="0" dirty="0"/>
              <a:t> </a:t>
            </a:r>
            <a:r>
              <a:rPr lang="en-US" baseline="0" dirty="0" err="1"/>
              <a:t>luu</a:t>
            </a:r>
            <a:r>
              <a:rPr lang="en-US" baseline="0" dirty="0"/>
              <a:t> </a:t>
            </a:r>
            <a:r>
              <a:rPr lang="en-US" baseline="0" dirty="0" err="1"/>
              <a:t>tru</a:t>
            </a:r>
            <a:r>
              <a:rPr lang="en-US" baseline="0" dirty="0"/>
              <a:t> thong tin </a:t>
            </a:r>
            <a:r>
              <a:rPr lang="en-US" baseline="0" dirty="0" err="1"/>
              <a:t>xuat</a:t>
            </a:r>
            <a:r>
              <a:rPr lang="en-US" baseline="0" dirty="0"/>
              <a:t> </a:t>
            </a:r>
            <a:r>
              <a:rPr lang="en-US" baseline="0" dirty="0" err="1"/>
              <a:t>nhap</a:t>
            </a:r>
            <a:r>
              <a:rPr lang="en-US" baseline="0" dirty="0"/>
              <a:t> hang </a:t>
            </a:r>
            <a:r>
              <a:rPr lang="en-US" baseline="0" dirty="0" err="1"/>
              <a:t>hoa</a:t>
            </a:r>
            <a:r>
              <a:rPr lang="en-US" baseline="0" dirty="0"/>
              <a:t>, </a:t>
            </a:r>
            <a:r>
              <a:rPr lang="en-US" baseline="0" dirty="0" err="1"/>
              <a:t>thu</a:t>
            </a:r>
            <a:r>
              <a:rPr lang="en-US" baseline="0" dirty="0"/>
              <a:t> chi can </a:t>
            </a:r>
            <a:r>
              <a:rPr lang="en-US" baseline="0" dirty="0" err="1"/>
              <a:t>nhieu</a:t>
            </a:r>
            <a:r>
              <a:rPr lang="en-US" baseline="0" dirty="0"/>
              <a:t> </a:t>
            </a:r>
            <a:r>
              <a:rPr lang="en-US" baseline="0" dirty="0" err="1"/>
              <a:t>giấy</a:t>
            </a:r>
            <a:r>
              <a:rPr lang="en-US" baseline="0" dirty="0"/>
              <a:t> </a:t>
            </a:r>
            <a:r>
              <a:rPr lang="en-US" baseline="0" dirty="0" err="1"/>
              <a:t>tờ</a:t>
            </a:r>
            <a:r>
              <a:rPr lang="en-US" baseline="0" dirty="0"/>
              <a:t>, </a:t>
            </a:r>
            <a:r>
              <a:rPr lang="en-US" baseline="0" dirty="0" err="1"/>
              <a:t>khó</a:t>
            </a:r>
            <a:r>
              <a:rPr lang="en-US" baseline="0" dirty="0"/>
              <a:t>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đc</a:t>
            </a:r>
            <a:r>
              <a:rPr lang="en-US" baseline="0" dirty="0"/>
              <a:t> </a:t>
            </a:r>
            <a:r>
              <a:rPr lang="en-US" baseline="0" dirty="0" err="1"/>
              <a:t>lâu</a:t>
            </a:r>
            <a:r>
              <a:rPr lang="en-US" baseline="0" dirty="0"/>
              <a:t> </a:t>
            </a:r>
            <a:r>
              <a:rPr lang="en-US" baseline="0" dirty="0" err="1"/>
              <a:t>dài</a:t>
            </a:r>
            <a:r>
              <a:rPr lang="en-US" baseline="0" dirty="0"/>
              <a:t>, </a:t>
            </a:r>
            <a:r>
              <a:rPr lang="en-US" baseline="0" dirty="0" err="1"/>
              <a:t>rất</a:t>
            </a:r>
            <a:r>
              <a:rPr lang="en-US" baseline="0" dirty="0"/>
              <a:t> </a:t>
            </a:r>
            <a:r>
              <a:rPr lang="en-US" baseline="0" dirty="0" err="1"/>
              <a:t>cồng</a:t>
            </a:r>
            <a:r>
              <a:rPr lang="en-US" baseline="0" dirty="0"/>
              <a:t> </a:t>
            </a:r>
            <a:r>
              <a:rPr lang="en-US" baseline="0" dirty="0" err="1"/>
              <a:t>kềnh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không</a:t>
            </a:r>
            <a:r>
              <a:rPr lang="en-US" baseline="0" dirty="0"/>
              <a:t> </a:t>
            </a:r>
            <a:r>
              <a:rPr lang="en-US" baseline="0" dirty="0" err="1"/>
              <a:t>hiệu</a:t>
            </a:r>
            <a:r>
              <a:rPr lang="en-US" baseline="0" dirty="0"/>
              <a:t> </a:t>
            </a:r>
            <a:r>
              <a:rPr lang="en-US" baseline="0" dirty="0" err="1"/>
              <a:t>quả</a:t>
            </a:r>
            <a:r>
              <a:rPr lang="en-US" baseline="0" dirty="0"/>
              <a:t>,</a:t>
            </a:r>
          </a:p>
          <a:p>
            <a:r>
              <a:rPr lang="en-US" baseline="0" dirty="0" err="1"/>
              <a:t>Nên</a:t>
            </a:r>
            <a:r>
              <a:rPr lang="en-US" baseline="0" dirty="0"/>
              <a:t> </a:t>
            </a:r>
            <a:r>
              <a:rPr lang="en-US" baseline="0" dirty="0" err="1"/>
              <a:t>nhóm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đã</a:t>
            </a:r>
            <a:r>
              <a:rPr lang="en-US" baseline="0" dirty="0"/>
              <a:t> </a:t>
            </a:r>
            <a:r>
              <a:rPr lang="en-US" baseline="0" dirty="0" err="1"/>
              <a:t>tích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 </a:t>
            </a:r>
            <a:r>
              <a:rPr lang="en-US" baseline="0" dirty="0" err="1"/>
              <a:t>tính</a:t>
            </a:r>
            <a:r>
              <a:rPr lang="en-US" baseline="0" dirty="0"/>
              <a:t> </a:t>
            </a:r>
            <a:r>
              <a:rPr lang="en-US" baseline="0" dirty="0" err="1"/>
              <a:t>năng</a:t>
            </a:r>
            <a:r>
              <a:rPr lang="en-US" baseline="0" dirty="0"/>
              <a:t> da co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khắc</a:t>
            </a:r>
            <a:r>
              <a:rPr lang="en-US" baseline="0" dirty="0"/>
              <a:t> </a:t>
            </a:r>
            <a:r>
              <a:rPr lang="en-US" baseline="0" dirty="0" err="1"/>
              <a:t>phục</a:t>
            </a:r>
            <a:r>
              <a:rPr lang="en-US" baseline="0" dirty="0"/>
              <a:t> </a:t>
            </a:r>
            <a:r>
              <a:rPr lang="en-US" baseline="0" dirty="0" err="1"/>
              <a:t>những</a:t>
            </a:r>
            <a:r>
              <a:rPr lang="en-US" baseline="0" dirty="0"/>
              <a:t> </a:t>
            </a:r>
            <a:r>
              <a:rPr lang="en-US" baseline="0" dirty="0" err="1"/>
              <a:t>hạn</a:t>
            </a:r>
            <a:r>
              <a:rPr lang="en-US" baseline="0" dirty="0"/>
              <a:t> </a:t>
            </a:r>
            <a:r>
              <a:rPr lang="en-US" baseline="0" dirty="0" err="1"/>
              <a:t>chế</a:t>
            </a:r>
            <a:r>
              <a:rPr lang="en-US" baseline="0" dirty="0"/>
              <a:t> </a:t>
            </a:r>
            <a:r>
              <a:rPr lang="en-US" baseline="0" dirty="0" err="1"/>
              <a:t>này</a:t>
            </a:r>
            <a:r>
              <a:rPr lang="en-US" baseline="0" dirty="0"/>
              <a:t> </a:t>
            </a:r>
            <a:r>
              <a:rPr lang="en-US" baseline="0" dirty="0" err="1"/>
              <a:t>vào</a:t>
            </a:r>
            <a:r>
              <a:rPr lang="en-US" baseline="0" dirty="0"/>
              <a:t> 1 </a:t>
            </a:r>
            <a:r>
              <a:rPr lang="en-US" baseline="0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mềm</a:t>
            </a:r>
            <a:r>
              <a:rPr lang="en-US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777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đảm</a:t>
            </a:r>
            <a:r>
              <a:rPr lang="en-US" baseline="0" dirty="0"/>
              <a:t> </a:t>
            </a:r>
            <a:r>
              <a:rPr lang="en-US" baseline="0" dirty="0" err="1"/>
              <a:t>bảo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việc</a:t>
            </a:r>
            <a:r>
              <a:rPr lang="en-US" baseline="0" dirty="0"/>
              <a:t> </a:t>
            </a:r>
            <a:r>
              <a:rPr lang="en-US" baseline="0" dirty="0" err="1"/>
              <a:t>quản</a:t>
            </a:r>
            <a:r>
              <a:rPr lang="en-US" baseline="0" dirty="0"/>
              <a:t> </a:t>
            </a:r>
            <a:r>
              <a:rPr lang="en-US" baseline="0" dirty="0" err="1"/>
              <a:t>lí</a:t>
            </a:r>
            <a:r>
              <a:rPr lang="en-US" baseline="0" dirty="0"/>
              <a:t> </a:t>
            </a:r>
            <a:r>
              <a:rPr lang="en-US" baseline="0" dirty="0" err="1"/>
              <a:t>nv</a:t>
            </a:r>
            <a:r>
              <a:rPr lang="en-US" baseline="0" dirty="0"/>
              <a:t>, </a:t>
            </a:r>
            <a:r>
              <a:rPr lang="en-US" baseline="0" dirty="0" err="1"/>
              <a:t>đặt</a:t>
            </a:r>
            <a:r>
              <a:rPr lang="en-US" baseline="0" dirty="0"/>
              <a:t> </a:t>
            </a:r>
            <a:r>
              <a:rPr lang="en-US" baseline="0" dirty="0" err="1"/>
              <a:t>món</a:t>
            </a:r>
            <a:r>
              <a:rPr lang="en-US" baseline="0" dirty="0"/>
              <a:t>, </a:t>
            </a:r>
            <a:r>
              <a:rPr lang="en-US" baseline="0" dirty="0" err="1"/>
              <a:t>nhập</a:t>
            </a:r>
            <a:r>
              <a:rPr lang="en-US" baseline="0" dirty="0"/>
              <a:t> </a:t>
            </a:r>
            <a:r>
              <a:rPr lang="en-US" baseline="0" dirty="0" err="1"/>
              <a:t>xuất</a:t>
            </a:r>
            <a:r>
              <a:rPr lang="en-US" baseline="0" dirty="0"/>
              <a:t> hang, </a:t>
            </a:r>
            <a:r>
              <a:rPr lang="en-US" baseline="0" dirty="0" err="1"/>
              <a:t>thống</a:t>
            </a:r>
            <a:r>
              <a:rPr lang="en-US" baseline="0" dirty="0"/>
              <a:t> </a:t>
            </a:r>
            <a:r>
              <a:rPr lang="en-US" baseline="0" dirty="0" err="1"/>
              <a:t>kê</a:t>
            </a:r>
            <a:r>
              <a:rPr lang="en-US" baseline="0" dirty="0"/>
              <a:t>, </a:t>
            </a:r>
            <a:r>
              <a:rPr lang="en-US" baseline="0" dirty="0" err="1"/>
              <a:t>giảm</a:t>
            </a:r>
            <a:r>
              <a:rPr lang="en-US" baseline="0" dirty="0"/>
              <a:t> </a:t>
            </a:r>
            <a:r>
              <a:rPr lang="en-US" baseline="0" dirty="0" err="1"/>
              <a:t>đc</a:t>
            </a:r>
            <a:r>
              <a:rPr lang="en-US" baseline="0" dirty="0"/>
              <a:t> </a:t>
            </a:r>
            <a:r>
              <a:rPr lang="en-US" baseline="0" dirty="0" err="1"/>
              <a:t>lượng</a:t>
            </a:r>
            <a:r>
              <a:rPr lang="en-US" baseline="0" dirty="0"/>
              <a:t> </a:t>
            </a:r>
            <a:r>
              <a:rPr lang="en-US" baseline="0" dirty="0" err="1"/>
              <a:t>ghi</a:t>
            </a:r>
            <a:r>
              <a:rPr lang="en-US" baseline="0" dirty="0"/>
              <a:t> </a:t>
            </a:r>
            <a:r>
              <a:rPr lang="en-US" baseline="0" dirty="0" err="1"/>
              <a:t>chép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tin, </a:t>
            </a:r>
            <a:r>
              <a:rPr lang="en-US" baseline="0" dirty="0" err="1"/>
              <a:t>cập</a:t>
            </a:r>
            <a:r>
              <a:rPr lang="en-US" baseline="0" dirty="0"/>
              <a:t> </a:t>
            </a:r>
            <a:r>
              <a:rPr lang="en-US" baseline="0" dirty="0" err="1"/>
              <a:t>nhật</a:t>
            </a:r>
            <a:r>
              <a:rPr lang="en-US" baseline="0" dirty="0"/>
              <a:t> </a:t>
            </a:r>
            <a:r>
              <a:rPr lang="en-US" baseline="0" dirty="0" err="1"/>
              <a:t>dữ</a:t>
            </a:r>
            <a:r>
              <a:rPr lang="en-US" baseline="0" dirty="0"/>
              <a:t> </a:t>
            </a:r>
            <a:r>
              <a:rPr lang="en-US" baseline="0" dirty="0" err="1"/>
              <a:t>liệu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chóng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kịp</a:t>
            </a:r>
            <a:r>
              <a:rPr lang="en-US" baseline="0" dirty="0"/>
              <a:t> </a:t>
            </a:r>
            <a:r>
              <a:rPr lang="en-US" baseline="0" dirty="0" err="1"/>
              <a:t>thời</a:t>
            </a:r>
            <a:r>
              <a:rPr lang="en-US" baseline="0" dirty="0"/>
              <a:t>, </a:t>
            </a:r>
            <a:r>
              <a:rPr lang="en-US" baseline="0" dirty="0" err="1"/>
              <a:t>lưu</a:t>
            </a:r>
            <a:r>
              <a:rPr lang="en-US" baseline="0" dirty="0"/>
              <a:t> </a:t>
            </a:r>
            <a:r>
              <a:rPr lang="en-US" baseline="0" dirty="0" err="1"/>
              <a:t>trữ</a:t>
            </a:r>
            <a:r>
              <a:rPr lang="en-US" baseline="0" dirty="0"/>
              <a:t> </a:t>
            </a:r>
            <a:r>
              <a:rPr lang="en-US" baseline="0" dirty="0" err="1"/>
              <a:t>thông</a:t>
            </a:r>
            <a:r>
              <a:rPr lang="en-US" baseline="0" dirty="0"/>
              <a:t> tin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lâu</a:t>
            </a:r>
            <a:r>
              <a:rPr lang="en-US" baseline="0" dirty="0"/>
              <a:t> </a:t>
            </a:r>
            <a:r>
              <a:rPr lang="en-US" baseline="0" dirty="0" err="1"/>
              <a:t>dài</a:t>
            </a:r>
            <a:r>
              <a:rPr lang="en-US" baseline="0" dirty="0"/>
              <a:t> </a:t>
            </a:r>
            <a:r>
              <a:rPr lang="en-US" baseline="0" dirty="0" err="1"/>
              <a:t>và</a:t>
            </a:r>
            <a:r>
              <a:rPr lang="en-US" baseline="0" dirty="0"/>
              <a:t> </a:t>
            </a:r>
            <a:r>
              <a:rPr lang="en-US" baseline="0" dirty="0" err="1"/>
              <a:t>truy</a:t>
            </a:r>
            <a:r>
              <a:rPr lang="en-US" baseline="0" dirty="0"/>
              <a:t> </a:t>
            </a:r>
            <a:r>
              <a:rPr lang="en-US" baseline="0" dirty="0" err="1"/>
              <a:t>vấn</a:t>
            </a:r>
            <a:r>
              <a:rPr lang="en-US" baseline="0" dirty="0"/>
              <a:t> </a:t>
            </a:r>
            <a:r>
              <a:rPr lang="en-US" baseline="0" dirty="0" err="1"/>
              <a:t>nhanh</a:t>
            </a:r>
            <a:r>
              <a:rPr lang="en-US" baseline="0" dirty="0"/>
              <a:t> </a:t>
            </a:r>
            <a:r>
              <a:rPr lang="en-US" baseline="0" dirty="0" err="1"/>
              <a:t>chóng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706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Phần</a:t>
            </a:r>
            <a:r>
              <a:rPr lang="en-US" baseline="0" dirty="0"/>
              <a:t> </a:t>
            </a:r>
            <a:r>
              <a:rPr lang="en-US" baseline="0" dirty="0" err="1"/>
              <a:t>mềm</a:t>
            </a:r>
            <a:r>
              <a:rPr lang="en-US" baseline="0" dirty="0"/>
              <a:t> </a:t>
            </a:r>
            <a:r>
              <a:rPr lang="en-US" baseline="0" dirty="0" err="1"/>
              <a:t>được</a:t>
            </a:r>
            <a:r>
              <a:rPr lang="en-US" baseline="0" dirty="0"/>
              <a:t> </a:t>
            </a:r>
            <a:r>
              <a:rPr lang="en-US" baseline="0" dirty="0" err="1"/>
              <a:t>xây</a:t>
            </a:r>
            <a:r>
              <a:rPr lang="en-US" baseline="0" dirty="0"/>
              <a:t> </a:t>
            </a:r>
            <a:r>
              <a:rPr lang="en-US" baseline="0" dirty="0" err="1"/>
              <a:t>dựng</a:t>
            </a:r>
            <a:r>
              <a:rPr lang="en-US" baseline="0" dirty="0"/>
              <a:t> </a:t>
            </a:r>
            <a:r>
              <a:rPr lang="en-US" baseline="0" dirty="0" err="1"/>
              <a:t>bằng</a:t>
            </a:r>
            <a:r>
              <a:rPr lang="en-US" baseline="0" dirty="0"/>
              <a:t> </a:t>
            </a:r>
            <a:r>
              <a:rPr lang="en-US" baseline="0" dirty="0" err="1"/>
              <a:t>ngôn</a:t>
            </a:r>
            <a:r>
              <a:rPr lang="en-US" baseline="0" dirty="0"/>
              <a:t> </a:t>
            </a:r>
            <a:r>
              <a:rPr lang="en-US" baseline="0" dirty="0" err="1"/>
              <a:t>ngữ</a:t>
            </a:r>
            <a:r>
              <a:rPr lang="en-US" baseline="0" dirty="0"/>
              <a:t> PHP </a:t>
            </a:r>
            <a:r>
              <a:rPr lang="en-US" baseline="0" dirty="0" err="1"/>
              <a:t>trên</a:t>
            </a:r>
            <a:r>
              <a:rPr lang="en-US" baseline="0" dirty="0"/>
              <a:t> </a:t>
            </a:r>
            <a:r>
              <a:rPr lang="en-US" baseline="0" dirty="0" err="1"/>
              <a:t>nền</a:t>
            </a:r>
            <a:r>
              <a:rPr lang="en-US" baseline="0" dirty="0"/>
              <a:t> </a:t>
            </a:r>
            <a:r>
              <a:rPr lang="en-US" baseline="0" dirty="0" err="1"/>
              <a:t>tảng</a:t>
            </a:r>
            <a:r>
              <a:rPr lang="en-US" baseline="0" dirty="0"/>
              <a:t> framework Laravel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csdl</a:t>
            </a:r>
            <a:r>
              <a:rPr lang="en-US" baseline="0" dirty="0"/>
              <a:t> </a:t>
            </a:r>
            <a:r>
              <a:rPr lang="en-US" baseline="0" dirty="0" err="1"/>
              <a:t>Mysql</a:t>
            </a:r>
            <a:r>
              <a:rPr lang="en-US" baseline="0" dirty="0"/>
              <a:t> , </a:t>
            </a:r>
            <a:r>
              <a:rPr lang="en-US" baseline="0" dirty="0" err="1"/>
              <a:t>giao</a:t>
            </a:r>
            <a:r>
              <a:rPr lang="en-US" baseline="0" dirty="0"/>
              <a:t> </a:t>
            </a:r>
            <a:r>
              <a:rPr lang="en-US" baseline="0" dirty="0" err="1"/>
              <a:t>diện</a:t>
            </a:r>
            <a:r>
              <a:rPr lang="en-US" baseline="0" dirty="0"/>
              <a:t> </a:t>
            </a:r>
            <a:r>
              <a:rPr lang="en-US" baseline="0" dirty="0" err="1"/>
              <a:t>dựa</a:t>
            </a:r>
            <a:r>
              <a:rPr lang="en-US" baseline="0" dirty="0"/>
              <a:t> </a:t>
            </a:r>
            <a:r>
              <a:rPr lang="en-US" baseline="0" dirty="0" err="1"/>
              <a:t>trên</a:t>
            </a:r>
            <a:r>
              <a:rPr lang="en-US" baseline="0" dirty="0"/>
              <a:t> framework bootstrap </a:t>
            </a:r>
            <a:r>
              <a:rPr lang="en-US" baseline="0" dirty="0" err="1"/>
              <a:t>kết</a:t>
            </a:r>
            <a:r>
              <a:rPr lang="en-US" baseline="0" dirty="0"/>
              <a:t> </a:t>
            </a:r>
            <a:r>
              <a:rPr lang="en-US" baseline="0" dirty="0" err="1"/>
              <a:t>hợp</a:t>
            </a:r>
            <a:r>
              <a:rPr lang="en-US" baseline="0" dirty="0"/>
              <a:t> </a:t>
            </a:r>
            <a:r>
              <a:rPr lang="en-US" baseline="0" dirty="0" err="1"/>
              <a:t>với</a:t>
            </a:r>
            <a:r>
              <a:rPr lang="en-US" baseline="0" dirty="0"/>
              <a:t> </a:t>
            </a:r>
            <a:r>
              <a:rPr lang="en-US" baseline="0" dirty="0" err="1"/>
              <a:t>Javascript</a:t>
            </a:r>
            <a:r>
              <a:rPr lang="en-US" baseline="0" dirty="0"/>
              <a:t> </a:t>
            </a:r>
            <a:r>
              <a:rPr lang="en-US" baseline="0" dirty="0" err="1"/>
              <a:t>ajxax</a:t>
            </a:r>
            <a:r>
              <a:rPr lang="en-US" baseline="0" dirty="0"/>
              <a:t> </a:t>
            </a:r>
            <a:r>
              <a:rPr lang="en-US" baseline="0" dirty="0" err="1"/>
              <a:t>jquery</a:t>
            </a:r>
            <a:r>
              <a:rPr lang="en-US" baseline="0" dirty="0"/>
              <a:t> </a:t>
            </a:r>
            <a:r>
              <a:rPr lang="en-US" baseline="0" dirty="0" err="1"/>
              <a:t>cho</a:t>
            </a:r>
            <a:r>
              <a:rPr lang="en-US" baseline="0" dirty="0"/>
              <a:t> them </a:t>
            </a:r>
            <a:r>
              <a:rPr lang="en-US" baseline="0" dirty="0" err="1"/>
              <a:t>đẹp</a:t>
            </a:r>
            <a:r>
              <a:rPr lang="en-US" baseline="0" dirty="0"/>
              <a:t> </a:t>
            </a:r>
            <a:r>
              <a:rPr lang="en-US" baseline="0" dirty="0" err="1"/>
              <a:t>mắt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2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usecase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nh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quyền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admin </a:t>
            </a:r>
            <a:r>
              <a:rPr lang="en-US" dirty="0" err="1"/>
              <a:t>tức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</a:p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(</a:t>
            </a:r>
            <a:r>
              <a:rPr lang="en-US" dirty="0" err="1"/>
              <a:t>quán</a:t>
            </a:r>
            <a:r>
              <a:rPr lang="en-US" dirty="0"/>
              <a:t>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setup </a:t>
            </a:r>
            <a:r>
              <a:rPr lang="en-US" dirty="0" err="1"/>
              <a:t>quán</a:t>
            </a:r>
            <a:endParaRPr lang="en-US" dirty="0"/>
          </a:p>
          <a:p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t2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quán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………….</a:t>
            </a:r>
          </a:p>
          <a:p>
            <a:r>
              <a:rPr lang="en-US" dirty="0" err="1"/>
              <a:t>Đối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t3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kho</a:t>
            </a:r>
            <a:r>
              <a:rPr lang="en-US" dirty="0"/>
              <a:t>, </a:t>
            </a:r>
            <a:r>
              <a:rPr lang="en-US" dirty="0" err="1"/>
              <a:t>bán</a:t>
            </a:r>
            <a:r>
              <a:rPr lang="en-US" dirty="0"/>
              <a:t> hang,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nv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94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vi-VN" dirty="0"/>
              <a:t>ơ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mối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042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csdl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15 </a:t>
            </a:r>
            <a:r>
              <a:rPr lang="en-US" dirty="0" err="1"/>
              <a:t>bảng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dùng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chung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qua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việc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tài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khoản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mỗi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tổ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chức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vấn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lấy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109BC-39F4-43B1-850C-D5EB0E6480C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80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139127" y="2540523"/>
            <a:ext cx="1998483" cy="1987966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/>
          <p:cNvSpPr/>
          <p:nvPr/>
        </p:nvSpPr>
        <p:spPr>
          <a:xfrm>
            <a:off x="9339902" y="3267948"/>
            <a:ext cx="535937" cy="533117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/>
          <p:cNvSpPr/>
          <p:nvPr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7" name="Заголовок 2"/>
          <p:cNvSpPr>
            <a:spLocks noGrp="1"/>
          </p:cNvSpPr>
          <p:nvPr>
            <p:ph type="title" hasCustomPrompt="1"/>
          </p:nvPr>
        </p:nvSpPr>
        <p:spPr>
          <a:xfrm>
            <a:off x="1104900" y="1979630"/>
            <a:ext cx="10668000" cy="2969443"/>
          </a:xfrm>
          <a:prstGeom prst="rect">
            <a:avLst/>
          </a:prstGeom>
          <a:effectLst/>
        </p:spPr>
        <p:txBody>
          <a:bodyPr tIns="0" bIns="91440" anchor="ctr" anchorCtr="0"/>
          <a:lstStyle>
            <a:lvl1pPr algn="ctr">
              <a:lnSpc>
                <a:spcPct val="150000"/>
              </a:lnSpc>
              <a:defRPr sz="11499" kern="3000" spc="2000" baseline="0"/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0" name="Oval 9"/>
          <p:cNvSpPr/>
          <p:nvPr/>
        </p:nvSpPr>
        <p:spPr>
          <a:xfrm>
            <a:off x="3120076" y="1119481"/>
            <a:ext cx="4749538" cy="4724544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526769" y="1668430"/>
            <a:ext cx="3610841" cy="3591839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7" name="Oval 16"/>
          <p:cNvSpPr/>
          <p:nvPr userDrawn="1"/>
        </p:nvSpPr>
        <p:spPr>
          <a:xfrm>
            <a:off x="1526768" y="3429000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703ED78-9792-4917-9463-BAE14924155A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B0B64F-356D-4C37-BDB5-3CB1B066C4C9}"/>
              </a:ext>
            </a:extLst>
          </p:cNvPr>
          <p:cNvSpPr/>
          <p:nvPr userDrawn="1"/>
        </p:nvSpPr>
        <p:spPr>
          <a:xfrm>
            <a:off x="1104900" y="-9056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2D2790-EA30-4E0B-B8F3-16FBA340C5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4900" y="4528489"/>
            <a:ext cx="10668000" cy="853179"/>
          </a:xfrm>
        </p:spPr>
        <p:txBody>
          <a:bodyPr vert="horz" lIns="0" tIns="45720" rIns="0" bIns="45720" rtlCol="0">
            <a:noAutofit/>
          </a:bodyPr>
          <a:lstStyle>
            <a:lvl1pPr marL="0" indent="0" algn="ctr">
              <a:buNone/>
              <a:defRPr lang="en-US" sz="3600" spc="600">
                <a:solidFill>
                  <a:srgbClr val="2F3342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966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5243414" y="6098258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A57A7D-E285-478E-A8B6-10716A7A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57200"/>
            <a:ext cx="36671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2638390-43F5-47D5-BE57-D060C6E9E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04900" y="2057400"/>
            <a:ext cx="36671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66B2167-56BA-4D43-889D-FD798AA1F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0896" y="457201"/>
            <a:ext cx="6364492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3594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D8003D-13A7-4986-AB10-F498433627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6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348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010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26770-6622-450D-A1F3-BC241C88D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0"/>
            <a:ext cx="10248899" cy="4824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8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BFA191B-5E25-41C1-B950-BB8F10AC1D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33144" y="2888790"/>
            <a:ext cx="4562856" cy="29801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3AA0A46-EB51-4095-97DD-ED4081CF5A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40862" y="0"/>
            <a:ext cx="6751137" cy="6857999"/>
          </a:xfrm>
          <a:custGeom>
            <a:avLst/>
            <a:gdLst>
              <a:gd name="connsiteX0" fmla="*/ 0 w 6751137"/>
              <a:gd name="connsiteY0" fmla="*/ 0 h 6857999"/>
              <a:gd name="connsiteX1" fmla="*/ 6751137 w 6751137"/>
              <a:gd name="connsiteY1" fmla="*/ 0 h 6857999"/>
              <a:gd name="connsiteX2" fmla="*/ 6751137 w 6751137"/>
              <a:gd name="connsiteY2" fmla="*/ 6857999 h 6857999"/>
              <a:gd name="connsiteX3" fmla="*/ 0 w 6751137"/>
              <a:gd name="connsiteY3" fmla="*/ 6857999 h 6857999"/>
              <a:gd name="connsiteX4" fmla="*/ 0 w 6751137"/>
              <a:gd name="connsiteY4" fmla="*/ 6844680 h 6857999"/>
              <a:gd name="connsiteX5" fmla="*/ 141429 w 6751137"/>
              <a:gd name="connsiteY5" fmla="*/ 6697120 h 6857999"/>
              <a:gd name="connsiteX6" fmla="*/ 1410790 w 6751137"/>
              <a:gd name="connsiteY6" fmla="*/ 3429000 h 6857999"/>
              <a:gd name="connsiteX7" fmla="*/ 141429 w 6751137"/>
              <a:gd name="connsiteY7" fmla="*/ 160880 h 6857999"/>
              <a:gd name="connsiteX8" fmla="*/ 0 w 6751137"/>
              <a:gd name="connsiteY8" fmla="*/ 1332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51137" h="6857999">
                <a:moveTo>
                  <a:pt x="0" y="0"/>
                </a:moveTo>
                <a:lnTo>
                  <a:pt x="6751137" y="0"/>
                </a:lnTo>
                <a:lnTo>
                  <a:pt x="6751137" y="6857999"/>
                </a:lnTo>
                <a:lnTo>
                  <a:pt x="0" y="6857999"/>
                </a:lnTo>
                <a:lnTo>
                  <a:pt x="0" y="6844680"/>
                </a:lnTo>
                <a:lnTo>
                  <a:pt x="141429" y="6697120"/>
                </a:lnTo>
                <a:cubicBezTo>
                  <a:pt x="930105" y="5833950"/>
                  <a:pt x="1410790" y="4687315"/>
                  <a:pt x="1410790" y="3429000"/>
                </a:cubicBezTo>
                <a:cubicBezTo>
                  <a:pt x="1410790" y="2170685"/>
                  <a:pt x="930105" y="1024050"/>
                  <a:pt x="141429" y="160880"/>
                </a:cubicBezTo>
                <a:lnTo>
                  <a:pt x="0" y="133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09189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2" name="Oval 11"/>
          <p:cNvSpPr/>
          <p:nvPr/>
        </p:nvSpPr>
        <p:spPr>
          <a:xfrm>
            <a:off x="1486227" y="5671415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3" name="Oval 12"/>
          <p:cNvSpPr/>
          <p:nvPr/>
        </p:nvSpPr>
        <p:spPr>
          <a:xfrm>
            <a:off x="1890628" y="1947676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4" name="Oval 13"/>
          <p:cNvSpPr/>
          <p:nvPr/>
        </p:nvSpPr>
        <p:spPr>
          <a:xfrm>
            <a:off x="2765121" y="685800"/>
            <a:ext cx="5578882" cy="5549523"/>
          </a:xfrm>
          <a:prstGeom prst="ellipse">
            <a:avLst/>
          </a:prstGeom>
          <a:noFill/>
          <a:ln w="3175">
            <a:solidFill>
              <a:schemeClr val="tx1">
                <a:alpha val="10000"/>
              </a:schemeClr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9" name="Oval 48"/>
          <p:cNvSpPr/>
          <p:nvPr userDrawn="1"/>
        </p:nvSpPr>
        <p:spPr>
          <a:xfrm>
            <a:off x="11574658" y="6192906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0" name="Oval 49"/>
          <p:cNvSpPr/>
          <p:nvPr/>
        </p:nvSpPr>
        <p:spPr>
          <a:xfrm>
            <a:off x="5310052" y="667885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56" hasCustomPrompt="1"/>
          </p:nvPr>
        </p:nvSpPr>
        <p:spPr>
          <a:xfrm>
            <a:off x="1104765" y="-1579"/>
            <a:ext cx="3816695" cy="6858000"/>
          </a:xfrm>
          <a:custGeom>
            <a:avLst/>
            <a:gdLst>
              <a:gd name="connsiteX0" fmla="*/ 0 w 3816695"/>
              <a:gd name="connsiteY0" fmla="*/ 0 h 6858000"/>
              <a:gd name="connsiteX1" fmla="*/ 1779016 w 3816695"/>
              <a:gd name="connsiteY1" fmla="*/ 0 h 6858000"/>
              <a:gd name="connsiteX2" fmla="*/ 2081372 w 3816695"/>
              <a:gd name="connsiteY2" fmla="*/ 182719 h 6858000"/>
              <a:gd name="connsiteX3" fmla="*/ 3816695 w 3816695"/>
              <a:gd name="connsiteY3" fmla="*/ 3429297 h 6858000"/>
              <a:gd name="connsiteX4" fmla="*/ 2081372 w 3816695"/>
              <a:gd name="connsiteY4" fmla="*/ 6675876 h 6858000"/>
              <a:gd name="connsiteX5" fmla="*/ 1779999 w 3816695"/>
              <a:gd name="connsiteY5" fmla="*/ 6858000 h 6858000"/>
              <a:gd name="connsiteX6" fmla="*/ 0 w 3816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6695" h="6858000">
                <a:moveTo>
                  <a:pt x="0" y="0"/>
                </a:moveTo>
                <a:lnTo>
                  <a:pt x="1779016" y="0"/>
                </a:lnTo>
                <a:lnTo>
                  <a:pt x="2081372" y="182719"/>
                </a:lnTo>
                <a:cubicBezTo>
                  <a:pt x="3128342" y="886316"/>
                  <a:pt x="3816695" y="2077842"/>
                  <a:pt x="3816695" y="3429297"/>
                </a:cubicBezTo>
                <a:cubicBezTo>
                  <a:pt x="3816695" y="4780752"/>
                  <a:pt x="3128342" y="5972279"/>
                  <a:pt x="2081372" y="6675876"/>
                </a:cubicBezTo>
                <a:lnTo>
                  <a:pt x="17799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87" hasCustomPrompt="1"/>
          </p:nvPr>
        </p:nvSpPr>
        <p:spPr>
          <a:xfrm>
            <a:off x="11003946" y="2043400"/>
            <a:ext cx="1188054" cy="2768041"/>
          </a:xfrm>
          <a:custGeom>
            <a:avLst/>
            <a:gdLst>
              <a:gd name="connsiteX0" fmla="*/ 1549799 w 1549799"/>
              <a:gd name="connsiteY0" fmla="*/ 0 h 3610868"/>
              <a:gd name="connsiteX1" fmla="*/ 1549799 w 1549799"/>
              <a:gd name="connsiteY1" fmla="*/ 3610868 h 3610868"/>
              <a:gd name="connsiteX2" fmla="*/ 1469233 w 1549799"/>
              <a:gd name="connsiteY2" fmla="*/ 3598637 h 3610868"/>
              <a:gd name="connsiteX3" fmla="*/ 0 w 1549799"/>
              <a:gd name="connsiteY3" fmla="*/ 1805434 h 3610868"/>
              <a:gd name="connsiteX4" fmla="*/ 1469233 w 1549799"/>
              <a:gd name="connsiteY4" fmla="*/ 12231 h 361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799" h="3610868">
                <a:moveTo>
                  <a:pt x="1549799" y="0"/>
                </a:moveTo>
                <a:lnTo>
                  <a:pt x="1549799" y="3610868"/>
                </a:lnTo>
                <a:lnTo>
                  <a:pt x="1469233" y="3598637"/>
                </a:lnTo>
                <a:cubicBezTo>
                  <a:pt x="630743" y="3427960"/>
                  <a:pt x="0" y="2689969"/>
                  <a:pt x="0" y="1805434"/>
                </a:cubicBezTo>
                <a:cubicBezTo>
                  <a:pt x="0" y="920900"/>
                  <a:pt x="630743" y="182908"/>
                  <a:pt x="1469233" y="1223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16" name="Текст 7">
            <a:extLst>
              <a:ext uri="{FF2B5EF4-FFF2-40B4-BE49-F238E27FC236}">
                <a16:creationId xmlns:a16="http://schemas.microsoft.com/office/drawing/2014/main" id="{0E95E1C1-C3CC-4989-9ABC-178293BB83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224938" y="2622012"/>
            <a:ext cx="5578882" cy="3550187"/>
          </a:xfrm>
        </p:spPr>
        <p:txBody>
          <a:bodyPr tIns="73152">
            <a:noAutofit/>
          </a:bodyPr>
          <a:lstStyle>
            <a:lvl1pPr algn="l">
              <a:lnSpc>
                <a:spcPct val="145000"/>
              </a:lnSpc>
              <a:spcBef>
                <a:spcPts val="0"/>
              </a:spcBef>
              <a:defRPr lang="en-US" sz="1400" b="0" i="0" baseline="0" smtClean="0">
                <a:effectLst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6064CAB-1057-41AD-A199-A6E8A7026465}"/>
              </a:ext>
            </a:extLst>
          </p:cNvPr>
          <p:cNvSpPr/>
          <p:nvPr userDrawn="1"/>
        </p:nvSpPr>
        <p:spPr>
          <a:xfrm>
            <a:off x="8524888" y="-1578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1F670D-DDAE-4842-9FA1-6B3293DA6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597" y="1254264"/>
            <a:ext cx="5568696" cy="13350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782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24">
            <a:extLst>
              <a:ext uri="{FF2B5EF4-FFF2-40B4-BE49-F238E27FC236}">
                <a16:creationId xmlns:a16="http://schemas.microsoft.com/office/drawing/2014/main" id="{099F6EE0-0ECC-4BF4-81EC-F8B712B6FA8C}"/>
              </a:ext>
            </a:extLst>
          </p:cNvPr>
          <p:cNvSpPr>
            <a:spLocks noGrp="1"/>
          </p:cNvSpPr>
          <p:nvPr>
            <p:ph type="pic" sz="quarter" idx="105" hasCustomPrompt="1"/>
          </p:nvPr>
        </p:nvSpPr>
        <p:spPr>
          <a:xfrm>
            <a:off x="7968655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47" name="Oval 46"/>
          <p:cNvSpPr/>
          <p:nvPr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8" name="Oval 47"/>
          <p:cNvSpPr/>
          <p:nvPr/>
        </p:nvSpPr>
        <p:spPr>
          <a:xfrm>
            <a:off x="1099631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49" name="Oval 48"/>
          <p:cNvSpPr/>
          <p:nvPr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50" name="Oval 49"/>
          <p:cNvSpPr/>
          <p:nvPr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6" name="Picture Placeholder 24"/>
          <p:cNvSpPr>
            <a:spLocks noGrp="1"/>
          </p:cNvSpPr>
          <p:nvPr>
            <p:ph type="pic" sz="quarter" idx="104" hasCustomPrompt="1"/>
          </p:nvPr>
        </p:nvSpPr>
        <p:spPr>
          <a:xfrm>
            <a:off x="2455922" y="419270"/>
            <a:ext cx="2285207" cy="2273182"/>
          </a:xfrm>
          <a:custGeom>
            <a:avLst/>
            <a:gdLst>
              <a:gd name="connsiteX0" fmla="*/ 2374769 w 4749538"/>
              <a:gd name="connsiteY0" fmla="*/ 0 h 4724544"/>
              <a:gd name="connsiteX1" fmla="*/ 4749538 w 4749538"/>
              <a:gd name="connsiteY1" fmla="*/ 2362272 h 4724544"/>
              <a:gd name="connsiteX2" fmla="*/ 2374769 w 4749538"/>
              <a:gd name="connsiteY2" fmla="*/ 4724544 h 4724544"/>
              <a:gd name="connsiteX3" fmla="*/ 0 w 4749538"/>
              <a:gd name="connsiteY3" fmla="*/ 2362272 h 4724544"/>
              <a:gd name="connsiteX4" fmla="*/ 2374769 w 4749538"/>
              <a:gd name="connsiteY4" fmla="*/ 0 h 47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9538" h="4724544">
                <a:moveTo>
                  <a:pt x="2374769" y="0"/>
                </a:moveTo>
                <a:cubicBezTo>
                  <a:pt x="3686318" y="0"/>
                  <a:pt x="4749538" y="1057625"/>
                  <a:pt x="4749538" y="2362272"/>
                </a:cubicBezTo>
                <a:cubicBezTo>
                  <a:pt x="4749538" y="3666919"/>
                  <a:pt x="3686318" y="4724544"/>
                  <a:pt x="2374769" y="4724544"/>
                </a:cubicBezTo>
                <a:cubicBezTo>
                  <a:pt x="1063220" y="4724544"/>
                  <a:pt x="0" y="3666919"/>
                  <a:pt x="0" y="2362272"/>
                </a:cubicBezTo>
                <a:cubicBezTo>
                  <a:pt x="0" y="1057625"/>
                  <a:pt x="1063220" y="0"/>
                  <a:pt x="2374769" y="0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</p:spPr>
        <p:txBody>
          <a:bodyPr wrap="square" anchor="ctr">
            <a:noAutofit/>
          </a:bodyPr>
          <a:lstStyle>
            <a:lvl1pPr algn="ctr">
              <a:lnSpc>
                <a:spcPct val="100000"/>
              </a:lnSpc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Drag and drop </a:t>
            </a:r>
          </a:p>
          <a:p>
            <a:r>
              <a:rPr lang="en-US" dirty="0"/>
              <a:t>image here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9E7F9AFC-1AA3-41EE-B9CF-8C208FD27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9632" y="3462109"/>
            <a:ext cx="4979928" cy="326285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Текст 7">
            <a:extLst>
              <a:ext uri="{FF2B5EF4-FFF2-40B4-BE49-F238E27FC236}">
                <a16:creationId xmlns:a16="http://schemas.microsoft.com/office/drawing/2014/main" id="{3914CF55-8C39-482F-A85C-6686F1BF80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6612364" y="2823082"/>
            <a:ext cx="4979928" cy="605918"/>
          </a:xfrm>
        </p:spPr>
        <p:txBody>
          <a:bodyPr tIns="0" bIns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lnSpc>
                <a:spcPct val="150000"/>
              </a:lnSpc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WRITE TITLE HERE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7D73FC3A-EB30-4FD3-B2A9-9E6A7F62BB97}"/>
              </a:ext>
            </a:extLst>
          </p:cNvPr>
          <p:cNvSpPr>
            <a:spLocks noGrp="1"/>
          </p:cNvSpPr>
          <p:nvPr>
            <p:ph type="body" sz="half" idx="107"/>
          </p:nvPr>
        </p:nvSpPr>
        <p:spPr>
          <a:xfrm>
            <a:off x="6612365" y="3462109"/>
            <a:ext cx="4979928" cy="326285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C33C9A-D7E8-4C10-B4DD-F1B8B3CAF4D7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669BDAC-80FA-43B7-AF04-AC360CBD9C88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B0A3E-9615-4403-8894-873513E490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9631" y="2825496"/>
            <a:ext cx="4983480" cy="603504"/>
          </a:xfrm>
        </p:spPr>
        <p:txBody>
          <a:bodyPr vert="horz" lIns="91440" tIns="0" rIns="91440" bIns="0" rtlCol="0" anchor="ctr" anchorCtr="0">
            <a:noAutofit/>
          </a:bodyPr>
          <a:lstStyle>
            <a:lvl1pPr marL="0" indent="0" algn="ctr">
              <a:buFontTx/>
              <a:buNone/>
              <a:defRPr lang="en-US" sz="1800" b="1" cap="all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228600" lvl="0" indent="-22860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WRITE TITLE HERE</a:t>
            </a:r>
          </a:p>
        </p:txBody>
      </p:sp>
    </p:spTree>
    <p:extLst>
      <p:ext uri="{BB962C8B-B14F-4D97-AF65-F5344CB8AC3E}">
        <p14:creationId xmlns:p14="http://schemas.microsoft.com/office/powerpoint/2010/main" val="237595498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234FF3D-DFA8-484F-A7A7-95C7BF99FEF3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1104901" y="0"/>
            <a:ext cx="5402083" cy="6858000"/>
          </a:xfrm>
          <a:custGeom>
            <a:avLst/>
            <a:gdLst>
              <a:gd name="connsiteX0" fmla="*/ 0 w 5402083"/>
              <a:gd name="connsiteY0" fmla="*/ 0 h 6858000"/>
              <a:gd name="connsiteX1" fmla="*/ 5401085 w 5402083"/>
              <a:gd name="connsiteY1" fmla="*/ 0 h 6858000"/>
              <a:gd name="connsiteX2" fmla="*/ 5355776 w 5402083"/>
              <a:gd name="connsiteY2" fmla="*/ 42971 h 6858000"/>
              <a:gd name="connsiteX3" fmla="*/ 3946012 w 5402083"/>
              <a:gd name="connsiteY3" fmla="*/ 3428527 h 6858000"/>
              <a:gd name="connsiteX4" fmla="*/ 5355776 w 5402083"/>
              <a:gd name="connsiteY4" fmla="*/ 6814084 h 6858000"/>
              <a:gd name="connsiteX5" fmla="*/ 5402083 w 5402083"/>
              <a:gd name="connsiteY5" fmla="*/ 6858000 h 6858000"/>
              <a:gd name="connsiteX6" fmla="*/ 0 w 540208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02083" h="6858000">
                <a:moveTo>
                  <a:pt x="0" y="0"/>
                </a:moveTo>
                <a:lnTo>
                  <a:pt x="5401085" y="0"/>
                </a:lnTo>
                <a:lnTo>
                  <a:pt x="5355776" y="42971"/>
                </a:lnTo>
                <a:cubicBezTo>
                  <a:pt x="4484752" y="909410"/>
                  <a:pt x="3946012" y="2106385"/>
                  <a:pt x="3946012" y="3428527"/>
                </a:cubicBezTo>
                <a:cubicBezTo>
                  <a:pt x="3946012" y="4750669"/>
                  <a:pt x="4484752" y="5947644"/>
                  <a:pt x="5355776" y="6814084"/>
                </a:cubicBezTo>
                <a:lnTo>
                  <a:pt x="540208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0928820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r">
              <a:defRPr sz="803" b="1">
                <a:solidFill>
                  <a:schemeClr val="tx1">
                    <a:alpha val="50000"/>
                  </a:schemeClr>
                </a:solidFill>
                <a:latin typeface="+mn-lt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6976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22" name="Oval 21"/>
          <p:cNvSpPr/>
          <p:nvPr userDrawn="1"/>
        </p:nvSpPr>
        <p:spPr>
          <a:xfrm>
            <a:off x="1104900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2700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A9A0366-A1B7-4E16-B13E-603846466E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368726" y="3534503"/>
            <a:ext cx="4560094" cy="465997"/>
          </a:xfrm>
        </p:spPr>
        <p:txBody>
          <a:bodyPr>
            <a:noAutofit/>
          </a:bodyPr>
          <a:lstStyle>
            <a:lvl1pPr marL="0" indent="0">
              <a:buNone/>
              <a:defRPr sz="18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374FC2C-96CE-4523-B50F-ADC18C0A998B}"/>
              </a:ext>
            </a:extLst>
          </p:cNvPr>
          <p:cNvSpPr/>
          <p:nvPr userDrawn="1"/>
        </p:nvSpPr>
        <p:spPr>
          <a:xfrm rot="10800000">
            <a:off x="8439878" y="5850862"/>
            <a:ext cx="3682959" cy="100713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E8541-FA8A-4117-90A5-95E6E9B8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964" y="1864903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736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A32EE4F-6B2E-4FCC-BC34-5BF831F902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5425439" y="0"/>
            <a:ext cx="6766561" cy="6858000"/>
          </a:xfrm>
          <a:custGeom>
            <a:avLst/>
            <a:gdLst>
              <a:gd name="connsiteX0" fmla="*/ 0 w 6766561"/>
              <a:gd name="connsiteY0" fmla="*/ 0 h 6858000"/>
              <a:gd name="connsiteX1" fmla="*/ 6766561 w 6766561"/>
              <a:gd name="connsiteY1" fmla="*/ 0 h 6858000"/>
              <a:gd name="connsiteX2" fmla="*/ 6766561 w 6766561"/>
              <a:gd name="connsiteY2" fmla="*/ 6858000 h 6858000"/>
              <a:gd name="connsiteX3" fmla="*/ 0 w 67665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6561" h="6858000">
                <a:moveTo>
                  <a:pt x="0" y="0"/>
                </a:moveTo>
                <a:lnTo>
                  <a:pt x="6766561" y="0"/>
                </a:lnTo>
                <a:lnTo>
                  <a:pt x="676656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Oval 22"/>
          <p:cNvSpPr/>
          <p:nvPr/>
        </p:nvSpPr>
        <p:spPr>
          <a:xfrm>
            <a:off x="1755742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66" name="Oval 65"/>
          <p:cNvSpPr/>
          <p:nvPr/>
        </p:nvSpPr>
        <p:spPr>
          <a:xfrm>
            <a:off x="392841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35" name="Oval 34"/>
          <p:cNvSpPr/>
          <p:nvPr/>
        </p:nvSpPr>
        <p:spPr>
          <a:xfrm>
            <a:off x="1524000" y="1812813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25D7C1C-9CF4-47B3-9ABC-8F0E2CE6CD31}"/>
              </a:ext>
            </a:extLst>
          </p:cNvPr>
          <p:cNvSpPr/>
          <p:nvPr userDrawn="1"/>
        </p:nvSpPr>
        <p:spPr>
          <a:xfrm rot="10800000">
            <a:off x="3192203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B53361-3F22-4468-B6F8-71E345F7077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8687-48E7-4488-BB10-BDE4F5A73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144" y="1237089"/>
            <a:ext cx="4562856" cy="1563624"/>
          </a:xfrm>
        </p:spPr>
        <p:txBody>
          <a:bodyPr vert="horz" lIns="91440" tIns="0" rIns="91440" bIns="0" rtlCol="0" anchor="b" anchorCtr="0">
            <a:noAutofit/>
          </a:bodyPr>
          <a:lstStyle>
            <a:lvl1pPr>
              <a:defRPr lang="en-US" sz="3600" b="0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3A5C24-92D8-4CC1-AF50-F29B9C30BDBB}"/>
              </a:ext>
            </a:extLst>
          </p:cNvPr>
          <p:cNvSpPr/>
          <p:nvPr userDrawn="1"/>
        </p:nvSpPr>
        <p:spPr>
          <a:xfrm>
            <a:off x="5425439" y="0"/>
            <a:ext cx="6766561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F459E6-70DE-4FF8-AD0C-1B49B34CF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43" y="2888791"/>
            <a:ext cx="4562856" cy="2410459"/>
          </a:xfrm>
        </p:spPr>
        <p:txBody>
          <a:bodyPr vert="horz" lIns="91440" tIns="73152" rIns="91440" bIns="45720" rtlCol="0">
            <a:noAutofit/>
          </a:bodyPr>
          <a:lstStyle>
            <a:lvl1pPr marL="0" indent="0" algn="l">
              <a:buNone/>
              <a:defRPr lang="en-US" sz="1400" b="0" i="0" baseline="0">
                <a:effectLst/>
              </a:defRPr>
            </a:lvl1pPr>
          </a:lstStyle>
          <a:p>
            <a:pPr marL="228600" lvl="0" indent="-228600">
              <a:lnSpc>
                <a:spcPct val="145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975078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8B56F67-6D31-4B9E-8530-E063E5785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4900" y="1338606"/>
            <a:ext cx="4914900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9E53391-9670-4404-BC42-063A6EC48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338606"/>
            <a:ext cx="5181598" cy="4838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0755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F6A756B-881F-4AD8-88A2-0DEA57AC8086}"/>
              </a:ext>
            </a:extLst>
          </p:cNvPr>
          <p:cNvSpPr/>
          <p:nvPr userDrawn="1"/>
        </p:nvSpPr>
        <p:spPr>
          <a:xfrm>
            <a:off x="9575801" y="1199097"/>
            <a:ext cx="4695527" cy="4670817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2E1879E-468E-4022-BADB-7EA13901AAC4}"/>
              </a:ext>
            </a:extLst>
          </p:cNvPr>
          <p:cNvSpPr/>
          <p:nvPr userDrawn="1"/>
        </p:nvSpPr>
        <p:spPr>
          <a:xfrm>
            <a:off x="1058659" y="759742"/>
            <a:ext cx="5578882" cy="5549523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26C8E7-AF48-4D69-8A29-78C339929E06}"/>
              </a:ext>
            </a:extLst>
          </p:cNvPr>
          <p:cNvSpPr/>
          <p:nvPr userDrawn="1"/>
        </p:nvSpPr>
        <p:spPr>
          <a:xfrm>
            <a:off x="6309668" y="5745357"/>
            <a:ext cx="106064" cy="10550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2BAE379-8BA3-4C38-80B9-F6ECE8575046}"/>
              </a:ext>
            </a:extLst>
          </p:cNvPr>
          <p:cNvSpPr/>
          <p:nvPr userDrawn="1"/>
        </p:nvSpPr>
        <p:spPr>
          <a:xfrm>
            <a:off x="7062787" y="1199097"/>
            <a:ext cx="244510" cy="24322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C42F51-DCAB-4C33-9689-ABC135D1EE8D}"/>
              </a:ext>
            </a:extLst>
          </p:cNvPr>
          <p:cNvSpPr/>
          <p:nvPr userDrawn="1"/>
        </p:nvSpPr>
        <p:spPr>
          <a:xfrm rot="10800000">
            <a:off x="10507442" y="6397343"/>
            <a:ext cx="1684558" cy="460657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BC48F8-98EB-4550-8EAC-1248034E9560}"/>
              </a:ext>
            </a:extLst>
          </p:cNvPr>
          <p:cNvSpPr/>
          <p:nvPr userDrawn="1"/>
        </p:nvSpPr>
        <p:spPr>
          <a:xfrm>
            <a:off x="1496753" y="0"/>
            <a:ext cx="2057848" cy="562736"/>
          </a:xfrm>
          <a:custGeom>
            <a:avLst/>
            <a:gdLst>
              <a:gd name="connsiteX0" fmla="*/ 0 w 1684558"/>
              <a:gd name="connsiteY0" fmla="*/ 0 h 460657"/>
              <a:gd name="connsiteX1" fmla="*/ 1684558 w 1684558"/>
              <a:gd name="connsiteY1" fmla="*/ 0 h 460657"/>
              <a:gd name="connsiteX2" fmla="*/ 1670866 w 1684558"/>
              <a:gd name="connsiteY2" fmla="*/ 22419 h 460657"/>
              <a:gd name="connsiteX3" fmla="*/ 842279 w 1684558"/>
              <a:gd name="connsiteY3" fmla="*/ 460657 h 460657"/>
              <a:gd name="connsiteX4" fmla="*/ 13692 w 1684558"/>
              <a:gd name="connsiteY4" fmla="*/ 22419 h 460657"/>
              <a:gd name="connsiteX5" fmla="*/ 0 w 1684558"/>
              <a:gd name="connsiteY5" fmla="*/ 0 h 4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4558" h="460657">
                <a:moveTo>
                  <a:pt x="0" y="0"/>
                </a:moveTo>
                <a:lnTo>
                  <a:pt x="1684558" y="0"/>
                </a:lnTo>
                <a:lnTo>
                  <a:pt x="1670866" y="22419"/>
                </a:lnTo>
                <a:cubicBezTo>
                  <a:pt x="1491295" y="286821"/>
                  <a:pt x="1187195" y="460657"/>
                  <a:pt x="842279" y="460657"/>
                </a:cubicBezTo>
                <a:cubicBezTo>
                  <a:pt x="497363" y="460657"/>
                  <a:pt x="193263" y="286821"/>
                  <a:pt x="13692" y="2241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AF2EDC5-8FCA-8543-8C1F-688DA6DC9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473839A-0FBA-4FFD-963E-C459DBF01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341797"/>
            <a:ext cx="4892675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780A680B-0184-4FD9-B262-BC525F0FE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4900" y="2308409"/>
            <a:ext cx="4892675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BB13104-4CA8-41CF-97D3-CC8715182B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4426" y="1341797"/>
            <a:ext cx="5160961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F6A37A72-F47E-45B8-B790-D1444B0023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4426" y="2308409"/>
            <a:ext cx="5160962" cy="38812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63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01DAC-95B2-4F9E-A9B4-92382F94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7AA7-D108-4C6F-9455-5A9AC5F7D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825625"/>
            <a:ext cx="102488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CC2B-A9FA-4472-8509-74B42C12A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D32F58-EB48-4836-BA45-971BA1AA1608}"/>
              </a:ext>
            </a:extLst>
          </p:cNvPr>
          <p:cNvCxnSpPr/>
          <p:nvPr userDrawn="1"/>
        </p:nvCxnSpPr>
        <p:spPr>
          <a:xfrm>
            <a:off x="559704" y="553721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hape 61">
            <a:extLst>
              <a:ext uri="{FF2B5EF4-FFF2-40B4-BE49-F238E27FC236}">
                <a16:creationId xmlns:a16="http://schemas.microsoft.com/office/drawing/2014/main" id="{9DA099E0-27DA-42BD-9D42-E4CA07B78FDD}"/>
              </a:ext>
            </a:extLst>
          </p:cNvPr>
          <p:cNvSpPr/>
          <p:nvPr userDrawn="1"/>
        </p:nvSpPr>
        <p:spPr>
          <a:xfrm rot="16200000">
            <a:off x="-1548505" y="3225098"/>
            <a:ext cx="4216420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/>
          <a:p>
            <a:pPr marL="0" indent="0" algn="ctr">
              <a:buFont typeface="Arial" panose="020B0604020202020204" pitchFamily="34" charset="0"/>
              <a:buNone/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spc="6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4</a:t>
            </a:r>
            <a:r>
              <a:rPr lang="en-US" sz="2400" b="1" kern="1200" spc="600" baseline="30000" dirty="0">
                <a:solidFill>
                  <a:srgbClr val="2F3342"/>
                </a:solidFill>
                <a:latin typeface="+mn-lt"/>
                <a:ea typeface="+mn-ea"/>
                <a:cs typeface="+mn-cs"/>
                <a:sym typeface="Bebas"/>
              </a:rPr>
              <a:t>TH </a:t>
            </a:r>
            <a:r>
              <a:rPr lang="en-US" sz="2400" b="1" kern="1200" spc="600" dirty="0">
                <a:solidFill>
                  <a:schemeClr val="accent1"/>
                </a:solidFill>
                <a:latin typeface="+mn-lt"/>
                <a:ea typeface="+mn-ea"/>
                <a:cs typeface="+mn-cs"/>
                <a:sym typeface="Bebas"/>
              </a:rPr>
              <a:t>COFFEE</a:t>
            </a:r>
            <a:endParaRPr lang="en-US" sz="2400" b="1" i="0" spc="600" dirty="0">
              <a:solidFill>
                <a:schemeClr val="accent1"/>
              </a:solidFill>
              <a:latin typeface="+mn-lt"/>
              <a:cs typeface="Gill Sans" panose="020B0502020104020203" pitchFamily="34" charset="-79"/>
            </a:endParaRPr>
          </a:p>
        </p:txBody>
      </p:sp>
      <p:sp>
        <p:nvSpPr>
          <p:cNvPr id="19" name="Номер слайда 21">
            <a:extLst>
              <a:ext uri="{FF2B5EF4-FFF2-40B4-BE49-F238E27FC236}">
                <a16:creationId xmlns:a16="http://schemas.microsoft.com/office/drawing/2014/main" id="{BDEFFF1D-21D1-45B8-A062-F9140F937EE2}"/>
              </a:ext>
            </a:extLst>
          </p:cNvPr>
          <p:cNvSpPr txBox="1">
            <a:spLocks/>
          </p:cNvSpPr>
          <p:nvPr userDrawn="1"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/>
              <a:pPr/>
              <a:t>‹#›</a:t>
            </a:fld>
            <a:endParaRPr lang="en-US" sz="1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EBA112-2FA0-448A-A373-EB297C4661F0}"/>
              </a:ext>
            </a:extLst>
          </p:cNvPr>
          <p:cNvCxnSpPr/>
          <p:nvPr userDrawn="1"/>
        </p:nvCxnSpPr>
        <p:spPr>
          <a:xfrm>
            <a:off x="559704" y="0"/>
            <a:ext cx="0" cy="1320791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06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50" r:id="rId2"/>
    <p:sldLayoutId id="2147483660" r:id="rId3"/>
    <p:sldLayoutId id="2147483661" r:id="rId4"/>
    <p:sldLayoutId id="2147483662" r:id="rId5"/>
    <p:sldLayoutId id="2147483665" r:id="rId6"/>
    <p:sldLayoutId id="2147483677" r:id="rId7"/>
    <p:sldLayoutId id="2147483673" r:id="rId8"/>
    <p:sldLayoutId id="2147483674" r:id="rId9"/>
    <p:sldLayoutId id="2147483680" r:id="rId10"/>
    <p:sldLayoutId id="2147483678" r:id="rId11"/>
    <p:sldLayoutId id="2147483679" r:id="rId12"/>
    <p:sldLayoutId id="214748368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990332" y="2685849"/>
            <a:ext cx="10794106" cy="134608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spc="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FRAMEWORK LARAVEL VÀ XÂY DỰNG PHẦN MỀM QUẢN LÝ VÀ ĐẶT HÀNG THỨC UỐNG TẠI QUÁN CÀ PHÊ MÔI TR</a:t>
            </a:r>
            <a:r>
              <a:rPr lang="vi-VN" sz="2800" b="1" spc="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spc="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ĐA NG</a:t>
            </a:r>
            <a:r>
              <a:rPr lang="vi-VN" sz="2800" b="1" spc="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800" b="1" spc="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ỜI DÙNG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9B1D6-6E91-4CCA-BE3A-6D8AE627C16F}"/>
              </a:ext>
            </a:extLst>
          </p:cNvPr>
          <p:cNvSpPr txBox="1"/>
          <p:nvPr/>
        </p:nvSpPr>
        <p:spPr>
          <a:xfrm>
            <a:off x="1467655" y="216369"/>
            <a:ext cx="9839460" cy="104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</a:t>
            </a:r>
            <a:r>
              <a:rPr lang="vi-V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ỜNG ĐẠI HỌC KỸ THUẬT – CÔNG NGHỆ CẦN TH</a:t>
            </a:r>
            <a:r>
              <a:rPr lang="vi-VN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endParaRPr lang="en-US" sz="27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16720-9B68-4E27-80D5-534EF6737775}"/>
              </a:ext>
            </a:extLst>
          </p:cNvPr>
          <p:cNvSpPr txBox="1"/>
          <p:nvPr/>
        </p:nvSpPr>
        <p:spPr>
          <a:xfrm>
            <a:off x="2865090" y="1469882"/>
            <a:ext cx="6851560" cy="101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LUẬN VĂN TỐT NGHIỆP</a:t>
            </a:r>
          </a:p>
          <a:p>
            <a:pPr algn="ctr">
              <a:lnSpc>
                <a:spcPct val="120000"/>
              </a:lnSpc>
            </a:pP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NGHÀNH KỸ THUẬT PHẦN MỀM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9D1438-C392-4216-8F1D-8658EC9F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29" y="323491"/>
            <a:ext cx="1446269" cy="14462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5D5CD1E-5256-4EB9-9876-9D0278A88816}"/>
              </a:ext>
            </a:extLst>
          </p:cNvPr>
          <p:cNvSpPr txBox="1">
            <a:spLocks/>
          </p:cNvSpPr>
          <p:nvPr/>
        </p:nvSpPr>
        <p:spPr>
          <a:xfrm>
            <a:off x="1378039" y="4301572"/>
            <a:ext cx="4275786" cy="1403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ớng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Út</a:t>
            </a:r>
            <a:endParaRPr lang="vi-VN" sz="2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7E9A3E3-4070-470E-8A5D-23DA3F47DDCD}"/>
              </a:ext>
            </a:extLst>
          </p:cNvPr>
          <p:cNvSpPr txBox="1">
            <a:spLocks/>
          </p:cNvSpPr>
          <p:nvPr/>
        </p:nvSpPr>
        <p:spPr>
          <a:xfrm>
            <a:off x="6941712" y="4312340"/>
            <a:ext cx="4597757" cy="14039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 	MSSV: 1600434</a:t>
            </a:r>
            <a:endParaRPr lang="vi-VN" sz="2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vi-VN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4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	MSSV: 1600117</a:t>
            </a:r>
            <a:endParaRPr lang="vi-VN" sz="2400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8766463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058915D-99CA-4942-9253-487897E1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USECASE</a:t>
            </a:r>
          </a:p>
        </p:txBody>
      </p:sp>
      <p:pic>
        <p:nvPicPr>
          <p:cNvPr id="1026" name="Picture 2" descr="https://f6.photo.talk.zdn.vn/128179146624429389/253e51957d5c8702de4d.jpg">
            <a:extLst>
              <a:ext uri="{FF2B5EF4-FFF2-40B4-BE49-F238E27FC236}">
                <a16:creationId xmlns:a16="http://schemas.microsoft.com/office/drawing/2014/main" id="{0C170AED-F9F4-423C-9CD4-62C800E1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48" y="972051"/>
            <a:ext cx="8250845" cy="57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223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B51EE-A876-4D44-BC50-E1784E15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ĐỒ LỚP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5CDE6-EF49-43F2-9850-1D37739B205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068404"/>
            <a:ext cx="10515598" cy="57895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19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058915D-99CA-4942-9253-487897E1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SỞ DỮ LIỆU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620E5-CC10-4C44-A660-7F0AB5646AA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068404"/>
            <a:ext cx="10656175" cy="56792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277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ouring Milk Design into Coffee" title="Pouring Milk Design into Coffee">
            <a:extLst>
              <a:ext uri="{FF2B5EF4-FFF2-40B4-BE49-F238E27FC236}">
                <a16:creationId xmlns:a16="http://schemas.microsoft.com/office/drawing/2014/main" id="{875ED820-017D-47E9-8107-163E4133A528}"/>
              </a:ext>
            </a:extLst>
          </p:cNvPr>
          <p:cNvPicPr>
            <a:picLocks noGrp="1" noChangeAspect="1"/>
          </p:cNvPicPr>
          <p:nvPr>
            <p:ph type="pic" sz="quarter" idx="7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0F257109-1553-4FFF-B2FC-1BE3DBD4ED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7702" y="1770046"/>
            <a:ext cx="5809397" cy="1902322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DEMO</a:t>
            </a:r>
          </a:p>
        </p:txBody>
      </p:sp>
    </p:spTree>
    <p:extLst>
      <p:ext uri="{BB962C8B-B14F-4D97-AF65-F5344CB8AC3E}">
        <p14:creationId xmlns:p14="http://schemas.microsoft.com/office/powerpoint/2010/main" val="3994065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29322" y="5717514"/>
            <a:ext cx="1012464" cy="1007136"/>
          </a:xfrm>
          <a:prstGeom prst="ellipse">
            <a:avLst/>
          </a:prstGeom>
          <a:noFill/>
          <a:ln w="6350">
            <a:solidFill>
              <a:schemeClr val="tx1">
                <a:alpha val="10000"/>
              </a:schemeClr>
            </a:solidFill>
            <a:prstDash val="sysDot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/>
          </a:p>
        </p:txBody>
      </p:sp>
      <p:sp>
        <p:nvSpPr>
          <p:cNvPr id="10" name="Slide Number 04">
            <a:extLst>
              <a:ext uri="{FF2B5EF4-FFF2-40B4-BE49-F238E27FC236}">
                <a16:creationId xmlns:a16="http://schemas.microsoft.com/office/drawing/2014/main" id="{979C3E78-CF44-41DC-A57F-A9DFA28E5F1F}"/>
              </a:ext>
            </a:extLst>
          </p:cNvPr>
          <p:cNvSpPr txBox="1">
            <a:spLocks/>
          </p:cNvSpPr>
          <p:nvPr/>
        </p:nvSpPr>
        <p:spPr>
          <a:xfrm>
            <a:off x="10919584" y="441326"/>
            <a:ext cx="703476" cy="244475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3" b="1" kern="120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z="1000" smtClean="0">
                <a:solidFill>
                  <a:schemeClr val="bg1">
                    <a:alpha val="50000"/>
                  </a:schemeClr>
                </a:solidFill>
              </a:rPr>
              <a:pPr/>
              <a:t>14</a:t>
            </a:fld>
            <a:endParaRPr lang="en-US" sz="1000" dirty="0">
              <a:solidFill>
                <a:schemeClr val="bg1">
                  <a:alpha val="50000"/>
                </a:schemeClr>
              </a:solidFill>
            </a:endParaRPr>
          </a:p>
        </p:txBody>
      </p:sp>
      <p:pic>
        <p:nvPicPr>
          <p:cNvPr id="12" name="Picture Placeholder 8" descr="Designed Coffee" title="Designed Coffee">
            <a:extLst>
              <a:ext uri="{FF2B5EF4-FFF2-40B4-BE49-F238E27FC236}">
                <a16:creationId xmlns:a16="http://schemas.microsoft.com/office/drawing/2014/main" id="{E39A3B84-CFD4-49E0-A403-BA35D4B97A2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1331" y="0"/>
            <a:ext cx="6600669" cy="6858000"/>
          </a:xfr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F203219-7025-4130-9D8C-D59C37EA3F2E}"/>
              </a:ext>
            </a:extLst>
          </p:cNvPr>
          <p:cNvSpPr txBox="1">
            <a:spLocks/>
          </p:cNvSpPr>
          <p:nvPr/>
        </p:nvSpPr>
        <p:spPr>
          <a:xfrm>
            <a:off x="763812" y="1816673"/>
            <a:ext cx="6095999" cy="1612327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KẾT QUẢ VÀ H</a:t>
            </a:r>
            <a:r>
              <a:rPr lang="vi-VN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4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434107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7201B6-AAF8-4BC0-B4C9-0718E78AD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352551"/>
            <a:ext cx="10248899" cy="1144990"/>
          </a:xfrm>
        </p:spPr>
        <p:txBody>
          <a:bodyPr>
            <a:normAutofit/>
          </a:bodyPr>
          <a:lstStyle/>
          <a:p>
            <a:pPr lvl="0" algn="just">
              <a:buFont typeface="Wingdings" panose="05000000000000000000" pitchFamily="2" charset="2"/>
              <a:buChar char="q"/>
            </a:pP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F41F0E-EAD4-494F-8B26-F542D541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D981E-0639-47C3-80D0-011E7DBCE937}"/>
              </a:ext>
            </a:extLst>
          </p:cNvPr>
          <p:cNvSpPr txBox="1"/>
          <p:nvPr/>
        </p:nvSpPr>
        <p:spPr>
          <a:xfrm>
            <a:off x="1392072" y="2307061"/>
            <a:ext cx="9961727" cy="470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uống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630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F41F0E-EAD4-494F-8B26-F542D541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419717"/>
            <a:ext cx="10248899" cy="703279"/>
          </a:xfrm>
        </p:spPr>
        <p:txBody>
          <a:bodyPr>
            <a:normAutofit/>
          </a:bodyPr>
          <a:lstStyle/>
          <a:p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vi-VN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ỚNG PHÁT TRIỂN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2D981E-0639-47C3-80D0-011E7DBCE937}"/>
              </a:ext>
            </a:extLst>
          </p:cNvPr>
          <p:cNvSpPr txBox="1"/>
          <p:nvPr/>
        </p:nvSpPr>
        <p:spPr>
          <a:xfrm>
            <a:off x="-788276" y="1377246"/>
            <a:ext cx="12142075" cy="3246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0" lvl="4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0" lvl="4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0" lvl="4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286000" lvl="4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mobile.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20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Image comparison 1">
            <a:extLst>
              <a:ext uri="{FF2B5EF4-FFF2-40B4-BE49-F238E27FC236}">
                <a16:creationId xmlns:a16="http://schemas.microsoft.com/office/drawing/2014/main" id="{EFD33049-673D-43F4-9219-42BEF84C28FF}"/>
              </a:ext>
            </a:extLst>
          </p:cNvPr>
          <p:cNvPicPr>
            <a:picLocks noGrp="1" noChangeAspect="1"/>
          </p:cNvPicPr>
          <p:nvPr>
            <p:ph type="pic" sz="quarter" idx="10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6430" y="3953154"/>
            <a:ext cx="2743875" cy="2729436"/>
          </a:xfrm>
        </p:spPr>
      </p:pic>
      <p:sp>
        <p:nvSpPr>
          <p:cNvPr id="40" name="Title 39">
            <a:extLst>
              <a:ext uri="{FF2B5EF4-FFF2-40B4-BE49-F238E27FC236}">
                <a16:creationId xmlns:a16="http://schemas.microsoft.com/office/drawing/2014/main" id="{65A5376C-613D-4FB8-8667-427E0D7DF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03" y="2006630"/>
            <a:ext cx="10391784" cy="227318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CẢM </a:t>
            </a:r>
            <a:r>
              <a:rPr lang="vi-V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QUÝ THẦY CÔ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ĐÃ LẮNG NGHE</a:t>
            </a:r>
          </a:p>
        </p:txBody>
      </p:sp>
      <p:pic>
        <p:nvPicPr>
          <p:cNvPr id="20" name="Picture Placeholder 19" descr="Image comparison 2">
            <a:extLst>
              <a:ext uri="{FF2B5EF4-FFF2-40B4-BE49-F238E27FC236}">
                <a16:creationId xmlns:a16="http://schemas.microsoft.com/office/drawing/2014/main" id="{4E899E91-147B-4F85-96C4-044D2D53D2AA}"/>
              </a:ext>
            </a:extLst>
          </p:cNvPr>
          <p:cNvPicPr>
            <a:picLocks noGrp="1" noChangeAspect="1"/>
          </p:cNvPicPr>
          <p:nvPr>
            <p:ph type="pic" sz="quarter" idx="10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3889" y="0"/>
            <a:ext cx="2285207" cy="2273182"/>
          </a:xfrm>
        </p:spPr>
      </p:pic>
    </p:spTree>
    <p:extLst>
      <p:ext uri="{BB962C8B-B14F-4D97-AF65-F5344CB8AC3E}">
        <p14:creationId xmlns:p14="http://schemas.microsoft.com/office/powerpoint/2010/main" val="3191118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27201B6-AAF8-4BC0-B4C9-0718E78AD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ÁP DỤNG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PHẦN MỀM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VÀ HƯỚNG PHÁT TRIỂN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F41F0E-EAD4-494F-8B26-F542D541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BÁO CÁO</a:t>
            </a:r>
          </a:p>
        </p:txBody>
      </p:sp>
    </p:spTree>
    <p:extLst>
      <p:ext uri="{BB962C8B-B14F-4D97-AF65-F5344CB8AC3E}">
        <p14:creationId xmlns:p14="http://schemas.microsoft.com/office/powerpoint/2010/main" val="340266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4294967295"/>
          </p:nvPr>
        </p:nvSpPr>
        <p:spPr>
          <a:xfrm>
            <a:off x="1104900" y="3486651"/>
            <a:ext cx="10668000" cy="864916"/>
          </a:xfrm>
        </p:spPr>
        <p:txBody>
          <a:bodyPr/>
          <a:lstStyle/>
          <a:p>
            <a:r>
              <a:rPr lang="en-US" dirty="0"/>
              <a:t>www.4thcoffee.com</a:t>
            </a:r>
          </a:p>
        </p:txBody>
      </p:sp>
      <p:grpSp>
        <p:nvGrpSpPr>
          <p:cNvPr id="4" name="Group 3" descr="Contact information">
            <a:extLst>
              <a:ext uri="{FF2B5EF4-FFF2-40B4-BE49-F238E27FC236}">
                <a16:creationId xmlns:a16="http://schemas.microsoft.com/office/drawing/2014/main" id="{7F885A9A-7631-4DEB-AF93-A3F92A737491}"/>
              </a:ext>
            </a:extLst>
          </p:cNvPr>
          <p:cNvGrpSpPr/>
          <p:nvPr/>
        </p:nvGrpSpPr>
        <p:grpSpPr>
          <a:xfrm>
            <a:off x="4886235" y="4667018"/>
            <a:ext cx="3272246" cy="1342976"/>
            <a:chOff x="4389109" y="4393167"/>
            <a:chExt cx="3413780" cy="1596507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0482C242-6865-4FF8-811E-AD916C5E5ACC}"/>
                </a:ext>
              </a:extLst>
            </p:cNvPr>
            <p:cNvSpPr txBox="1">
              <a:spLocks/>
            </p:cNvSpPr>
            <p:nvPr/>
          </p:nvSpPr>
          <p:spPr>
            <a:xfrm>
              <a:off x="4904618" y="4393167"/>
              <a:ext cx="2898271" cy="3908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lang="en-US" spc="200" dirty="0">
                  <a:solidFill>
                    <a:srgbClr val="2F3342"/>
                  </a:solidFill>
                  <a:latin typeface="+mj-lt"/>
                  <a:cs typeface="Gill Sans" panose="020B0502020104020203" pitchFamily="34" charset="-79"/>
                </a:rPr>
                <a:t>VICTORIA LINDQVIST</a:t>
              </a:r>
              <a:endParaRPr kumimoji="0" lang="en-US" u="none" strike="noStrike" kern="1200" cap="none" spc="200" normalizeH="0" baseline="0" noProof="0" dirty="0">
                <a:ln>
                  <a:noFill/>
                </a:ln>
                <a:solidFill>
                  <a:srgbClr val="2F3342"/>
                </a:solidFill>
                <a:effectLst/>
                <a:uLnTx/>
                <a:uFillTx/>
                <a:latin typeface="+mj-lt"/>
                <a:cs typeface="Gill Sans" panose="020B0502020104020203" pitchFamily="34" charset="-79"/>
              </a:endParaRPr>
            </a:p>
          </p:txBody>
        </p:sp>
        <p:sp>
          <p:nvSpPr>
            <p:cNvPr id="13" name="Text Placeholder 17">
              <a:extLst>
                <a:ext uri="{FF2B5EF4-FFF2-40B4-BE49-F238E27FC236}">
                  <a16:creationId xmlns:a16="http://schemas.microsoft.com/office/drawing/2014/main" id="{FA605DA6-D2AE-4E36-8736-4375748596C0}"/>
                </a:ext>
              </a:extLst>
            </p:cNvPr>
            <p:cNvSpPr txBox="1">
              <a:spLocks/>
            </p:cNvSpPr>
            <p:nvPr/>
          </p:nvSpPr>
          <p:spPr>
            <a:xfrm>
              <a:off x="4904619" y="5006245"/>
              <a:ext cx="2898267" cy="390866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dirty="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 dirty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00B0F0"/>
                </a:buClr>
              </a:pPr>
              <a:r>
                <a:rPr kumimoji="0" lang="en-US" u="none" strike="noStrike" kern="1200" cap="none" spc="200" normalizeH="0" baseline="0" noProof="0" dirty="0">
                  <a:ln>
                    <a:noFill/>
                  </a:ln>
                  <a:solidFill>
                    <a:srgbClr val="2F3342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+</a:t>
              </a:r>
              <a:r>
                <a:rPr lang="en-US" spc="200" dirty="0">
                  <a:solidFill>
                    <a:srgbClr val="2F3342"/>
                  </a:solidFill>
                  <a:latin typeface="+mj-lt"/>
                  <a:cs typeface="Gill Sans Light" panose="020B0302020104020203" pitchFamily="34" charset="-79"/>
                </a:rPr>
                <a:t>1 (589) 555‐0155</a:t>
              </a:r>
              <a:endParaRPr kumimoji="0" lang="en-US" u="none" strike="noStrike" kern="1200" cap="none" spc="200" normalizeH="0" baseline="0" noProof="0" dirty="0">
                <a:ln>
                  <a:noFill/>
                </a:ln>
                <a:solidFill>
                  <a:srgbClr val="2F3342"/>
                </a:solidFill>
                <a:effectLst/>
                <a:uLnTx/>
                <a:uFillTx/>
                <a:latin typeface="+mj-lt"/>
                <a:cs typeface="Gill Sans Light" panose="020B0302020104020203" pitchFamily="34" charset="-79"/>
              </a:endParaRPr>
            </a:p>
          </p:txBody>
        </p:sp>
        <p:sp>
          <p:nvSpPr>
            <p:cNvPr id="14" name="Text Placeholder 18">
              <a:extLst>
                <a:ext uri="{FF2B5EF4-FFF2-40B4-BE49-F238E27FC236}">
                  <a16:creationId xmlns:a16="http://schemas.microsoft.com/office/drawing/2014/main" id="{DE3972FF-9F48-40A0-A03E-7A4DAC9D0CAA}"/>
                </a:ext>
              </a:extLst>
            </p:cNvPr>
            <p:cNvSpPr txBox="1">
              <a:spLocks/>
            </p:cNvSpPr>
            <p:nvPr/>
          </p:nvSpPr>
          <p:spPr>
            <a:xfrm>
              <a:off x="4904619" y="5671609"/>
              <a:ext cx="2898267" cy="248599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None/>
                <a:defRPr lang="en-US" sz="1400" kern="1200" smtClean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lang="en-ZA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rgbClr val="00B0F0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u="none" strike="noStrike" kern="1200" cap="none" spc="200" normalizeH="0" baseline="0" noProof="0" dirty="0">
                  <a:ln>
                    <a:noFill/>
                  </a:ln>
                  <a:solidFill>
                    <a:srgbClr val="2F3342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victoria@</a:t>
              </a:r>
              <a:r>
                <a:rPr lang="en-US" spc="200" dirty="0">
                  <a:solidFill>
                    <a:srgbClr val="2F3342"/>
                  </a:solidFill>
                  <a:latin typeface="+mj-lt"/>
                  <a:cs typeface="Gill Sans Light" panose="020B0302020104020203" pitchFamily="34" charset="-79"/>
                </a:rPr>
                <a:t>fourthcoffee</a:t>
              </a:r>
              <a:r>
                <a:rPr kumimoji="0" lang="en-US" u="none" strike="noStrike" kern="1200" cap="none" spc="200" normalizeH="0" baseline="0" noProof="0" dirty="0">
                  <a:ln>
                    <a:noFill/>
                  </a:ln>
                  <a:solidFill>
                    <a:srgbClr val="2F3342"/>
                  </a:solidFill>
                  <a:effectLst/>
                  <a:uLnTx/>
                  <a:uFillTx/>
                  <a:latin typeface="+mj-lt"/>
                  <a:cs typeface="Gill Sans Light" panose="020B0302020104020203" pitchFamily="34" charset="-79"/>
                </a:rPr>
                <a:t>.com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1A30CF-02FC-4499-8444-E78C20236A5F}"/>
                </a:ext>
              </a:extLst>
            </p:cNvPr>
            <p:cNvGrpSpPr/>
            <p:nvPr/>
          </p:nvGrpSpPr>
          <p:grpSpPr>
            <a:xfrm>
              <a:off x="4389109" y="4393168"/>
              <a:ext cx="362190" cy="1596506"/>
              <a:chOff x="6582150" y="5034270"/>
              <a:chExt cx="218900" cy="964893"/>
            </a:xfrm>
          </p:grpSpPr>
          <p:pic>
            <p:nvPicPr>
              <p:cNvPr id="8" name="Graphic 7" descr="User" title="Icon - Presenter Name">
                <a:extLst>
                  <a:ext uri="{FF2B5EF4-FFF2-40B4-BE49-F238E27FC236}">
                    <a16:creationId xmlns:a16="http://schemas.microsoft.com/office/drawing/2014/main" id="{5A320BC1-9054-4BAF-A591-EA9FEE627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582150" y="5034270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9" name="Graphic 8" descr="Envelope" title="Icon Presenter Email">
                <a:extLst>
                  <a:ext uri="{FF2B5EF4-FFF2-40B4-BE49-F238E27FC236}">
                    <a16:creationId xmlns:a16="http://schemas.microsoft.com/office/drawing/2014/main" id="{843585A3-CB4F-4A6C-AEF7-05BE3D4F34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582150" y="5780263"/>
                <a:ext cx="218900" cy="218900"/>
              </a:xfrm>
              <a:prstGeom prst="rect">
                <a:avLst/>
              </a:prstGeom>
            </p:spPr>
          </p:pic>
          <p:pic>
            <p:nvPicPr>
              <p:cNvPr id="11" name="Graphic 10" descr="Smart Phone" title="Icon - Presenter Phone Number">
                <a:extLst>
                  <a:ext uri="{FF2B5EF4-FFF2-40B4-BE49-F238E27FC236}">
                    <a16:creationId xmlns:a16="http://schemas.microsoft.com/office/drawing/2014/main" id="{5AE7BFEB-7DC8-4EFF-A908-02F9CA1E0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582150" y="5388742"/>
                <a:ext cx="218900" cy="218900"/>
              </a:xfrm>
              <a:prstGeom prst="rect">
                <a:avLst/>
              </a:prstGeom>
            </p:spPr>
          </p:pic>
        </p:grpSp>
      </p:grpSp>
      <p:pic>
        <p:nvPicPr>
          <p:cNvPr id="15" name="Picture Placeholder 6" descr="Person Holding Coffee Beans" title="Person Holding Coffee Beans">
            <a:extLst>
              <a:ext uri="{FF2B5EF4-FFF2-40B4-BE49-F238E27FC236}">
                <a16:creationId xmlns:a16="http://schemas.microsoft.com/office/drawing/2014/main" id="{97292E01-C7B4-42EE-9591-CBC27B5E96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04900" y="1"/>
            <a:ext cx="7583700" cy="6858001"/>
          </a:xfrm>
          <a:custGeom>
            <a:avLst/>
            <a:gdLst>
              <a:gd name="connsiteX0" fmla="*/ 0 w 7583700"/>
              <a:gd name="connsiteY0" fmla="*/ 0 h 6858001"/>
              <a:gd name="connsiteX1" fmla="*/ 2537926 w 7583700"/>
              <a:gd name="connsiteY1" fmla="*/ 0 h 6858001"/>
              <a:gd name="connsiteX2" fmla="*/ 2847001 w 7583700"/>
              <a:gd name="connsiteY2" fmla="*/ 138995 h 6858001"/>
              <a:gd name="connsiteX3" fmla="*/ 7582790 w 7583700"/>
              <a:gd name="connsiteY3" fmla="*/ 6846094 h 6858001"/>
              <a:gd name="connsiteX4" fmla="*/ 7583700 w 7583700"/>
              <a:gd name="connsiteY4" fmla="*/ 6858001 h 6858001"/>
              <a:gd name="connsiteX5" fmla="*/ 0 w 7583700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83700" h="6858001">
                <a:moveTo>
                  <a:pt x="0" y="0"/>
                </a:moveTo>
                <a:lnTo>
                  <a:pt x="2537926" y="0"/>
                </a:lnTo>
                <a:lnTo>
                  <a:pt x="2847001" y="138995"/>
                </a:lnTo>
                <a:cubicBezTo>
                  <a:pt x="5428994" y="1376579"/>
                  <a:pt x="7280340" y="3883594"/>
                  <a:pt x="7582790" y="6846094"/>
                </a:cubicBezTo>
                <a:lnTo>
                  <a:pt x="7583700" y="6858001"/>
                </a:lnTo>
                <a:lnTo>
                  <a:pt x="0" y="6858001"/>
                </a:lnTo>
                <a:close/>
              </a:path>
            </a:pathLst>
          </a:custGeom>
        </p:spPr>
      </p:pic>
      <p:sp>
        <p:nvSpPr>
          <p:cNvPr id="16" name="Title 2">
            <a:extLst>
              <a:ext uri="{FF2B5EF4-FFF2-40B4-BE49-F238E27FC236}">
                <a16:creationId xmlns:a16="http://schemas.microsoft.com/office/drawing/2014/main" id="{1131875C-69C4-4AD3-A6AF-DF6187D60B19}"/>
              </a:ext>
            </a:extLst>
          </p:cNvPr>
          <p:cNvSpPr txBox="1">
            <a:spLocks/>
          </p:cNvSpPr>
          <p:nvPr/>
        </p:nvSpPr>
        <p:spPr>
          <a:xfrm>
            <a:off x="7502536" y="954176"/>
            <a:ext cx="4510207" cy="1785849"/>
          </a:xfrm>
          <a:prstGeom prst="rect">
            <a:avLst/>
          </a:prstGeom>
        </p:spPr>
        <p:txBody>
          <a:bodyPr vert="horz" lIns="91440" tIns="0" rIns="91440" bIns="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GIỚI THIỆU ĐỀ TÀI</a:t>
            </a:r>
          </a:p>
        </p:txBody>
      </p:sp>
    </p:spTree>
    <p:extLst>
      <p:ext uri="{BB962C8B-B14F-4D97-AF65-F5344CB8AC3E}">
        <p14:creationId xmlns:p14="http://schemas.microsoft.com/office/powerpoint/2010/main" val="562546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B058915D-99CA-4942-9253-487897E1B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</a:p>
        </p:txBody>
      </p:sp>
      <p:pic>
        <p:nvPicPr>
          <p:cNvPr id="2052" name="Picture 4" descr="Chạm và bấm - Duy nhất để quản lý nhà hàng">
            <a:extLst>
              <a:ext uri="{FF2B5EF4-FFF2-40B4-BE49-F238E27FC236}">
                <a16:creationId xmlns:a16="http://schemas.microsoft.com/office/drawing/2014/main" id="{D0AC642D-808B-430E-8A09-751AE3797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345" y="2314065"/>
            <a:ext cx="2254619" cy="189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hi chép sổ sách kế toán - cung cấp ghi chép sổ sách kế toán ở tại ...">
            <a:extLst>
              <a:ext uri="{FF2B5EF4-FFF2-40B4-BE49-F238E27FC236}">
                <a16:creationId xmlns:a16="http://schemas.microsoft.com/office/drawing/2014/main" id="{3A6702B3-8BE6-44C6-A8BE-61354269C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81" y="2314065"/>
            <a:ext cx="2918935" cy="18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Quy trình làm báo cáo tài chính năm: các bước cần thực hiện">
            <a:extLst>
              <a:ext uri="{FF2B5EF4-FFF2-40B4-BE49-F238E27FC236}">
                <a16:creationId xmlns:a16="http://schemas.microsoft.com/office/drawing/2014/main" id="{71F9DBDD-6119-40B5-8FF3-2AE87D1D7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333" y="2314064"/>
            <a:ext cx="2431013" cy="182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2ED25F-0402-41DA-AE24-44B3B45E9D20}"/>
              </a:ext>
            </a:extLst>
          </p:cNvPr>
          <p:cNvCxnSpPr>
            <a:stCxn id="2054" idx="2"/>
          </p:cNvCxnSpPr>
          <p:nvPr/>
        </p:nvCxnSpPr>
        <p:spPr>
          <a:xfrm>
            <a:off x="6409649" y="4137330"/>
            <a:ext cx="6" cy="27206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E67D3B-A1C7-42E3-BA3E-85780D67E488}"/>
              </a:ext>
            </a:extLst>
          </p:cNvPr>
          <p:cNvCxnSpPr>
            <a:cxnSpLocks/>
            <a:stCxn id="2052" idx="2"/>
          </p:cNvCxnSpPr>
          <p:nvPr/>
        </p:nvCxnSpPr>
        <p:spPr>
          <a:xfrm>
            <a:off x="3241655" y="4204187"/>
            <a:ext cx="0" cy="111478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2A8254A-54D7-4FDA-B4A8-8E321A3CF3BE}"/>
              </a:ext>
            </a:extLst>
          </p:cNvPr>
          <p:cNvCxnSpPr>
            <a:cxnSpLocks/>
          </p:cNvCxnSpPr>
          <p:nvPr/>
        </p:nvCxnSpPr>
        <p:spPr>
          <a:xfrm>
            <a:off x="9670513" y="3993415"/>
            <a:ext cx="0" cy="132556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8F3149-6FE3-41F3-BAD8-31743779CB06}"/>
              </a:ext>
            </a:extLst>
          </p:cNvPr>
          <p:cNvCxnSpPr>
            <a:cxnSpLocks/>
          </p:cNvCxnSpPr>
          <p:nvPr/>
        </p:nvCxnSpPr>
        <p:spPr>
          <a:xfrm>
            <a:off x="3287626" y="5318975"/>
            <a:ext cx="6367121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4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FB853F-FFA3-4AA0-9436-2F6BAEA9712E}"/>
              </a:ext>
            </a:extLst>
          </p:cNvPr>
          <p:cNvCxnSpPr>
            <a:cxnSpLocks/>
          </p:cNvCxnSpPr>
          <p:nvPr/>
        </p:nvCxnSpPr>
        <p:spPr>
          <a:xfrm>
            <a:off x="6396255" y="34107"/>
            <a:ext cx="0" cy="257942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A036D4-603F-407E-A9D7-B5A29A155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728" y="2764629"/>
            <a:ext cx="1944509" cy="166992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8A2EDF0-D880-479E-850A-F0E0ADB022D6}"/>
              </a:ext>
            </a:extLst>
          </p:cNvPr>
          <p:cNvSpPr/>
          <p:nvPr/>
        </p:nvSpPr>
        <p:spPr>
          <a:xfrm>
            <a:off x="5179333" y="2613534"/>
            <a:ext cx="2433843" cy="1972114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Magento Order Editor | Magento Edit / Comment / Cancel Order ...">
            <a:extLst>
              <a:ext uri="{FF2B5EF4-FFF2-40B4-BE49-F238E27FC236}">
                <a16:creationId xmlns:a16="http://schemas.microsoft.com/office/drawing/2014/main" id="{BD522B69-0F76-46E5-89E4-7696ACE76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80" y="4296460"/>
            <a:ext cx="1410438" cy="141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ser Workflow - Knack Blog">
            <a:extLst>
              <a:ext uri="{FF2B5EF4-FFF2-40B4-BE49-F238E27FC236}">
                <a16:creationId xmlns:a16="http://schemas.microsoft.com/office/drawing/2014/main" id="{C2245C66-DD48-45B5-BBB2-5C5A44ED3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881" y="1513748"/>
            <a:ext cx="1410438" cy="141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5B6E4A4-8C36-4EA7-A5FE-77EFA3293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098" y="4434553"/>
            <a:ext cx="1534199" cy="1410439"/>
          </a:xfrm>
          <a:prstGeom prst="rect">
            <a:avLst/>
          </a:prstGeom>
        </p:spPr>
      </p:pic>
      <p:pic>
        <p:nvPicPr>
          <p:cNvPr id="14" name="Picture 8" descr="Analytics, chart, column, graph, growth, infographics, statistics icon">
            <a:extLst>
              <a:ext uri="{FF2B5EF4-FFF2-40B4-BE49-F238E27FC236}">
                <a16:creationId xmlns:a16="http://schemas.microsoft.com/office/drawing/2014/main" id="{E6A161C0-9666-4C3C-AB9E-9630A891E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098" y="1513748"/>
            <a:ext cx="1410438" cy="141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4515E4-44A1-475F-B50E-546AD150B4AA}"/>
              </a:ext>
            </a:extLst>
          </p:cNvPr>
          <p:cNvSpPr txBox="1"/>
          <p:nvPr/>
        </p:nvSpPr>
        <p:spPr>
          <a:xfrm>
            <a:off x="2326393" y="2907865"/>
            <a:ext cx="215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21047D-37E7-400B-AF34-C820DD23695E}"/>
              </a:ext>
            </a:extLst>
          </p:cNvPr>
          <p:cNvSpPr txBox="1"/>
          <p:nvPr/>
        </p:nvSpPr>
        <p:spPr>
          <a:xfrm>
            <a:off x="2337627" y="5717740"/>
            <a:ext cx="215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món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ABB879-459A-4A3F-B8BB-A3703E8CA259}"/>
              </a:ext>
            </a:extLst>
          </p:cNvPr>
          <p:cNvSpPr txBox="1"/>
          <p:nvPr/>
        </p:nvSpPr>
        <p:spPr>
          <a:xfrm>
            <a:off x="8470947" y="5776779"/>
            <a:ext cx="215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38125-7FAD-4763-9130-4CE2A09AE025}"/>
              </a:ext>
            </a:extLst>
          </p:cNvPr>
          <p:cNvSpPr txBox="1"/>
          <p:nvPr/>
        </p:nvSpPr>
        <p:spPr>
          <a:xfrm>
            <a:off x="8456610" y="2967335"/>
            <a:ext cx="2157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DA43D2-A34B-40F9-BEC3-CE86CEB29F07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941379" y="2096814"/>
            <a:ext cx="1594382" cy="805529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E25A789-687F-4E4A-8E2F-20E1435E589A}"/>
              </a:ext>
            </a:extLst>
          </p:cNvPr>
          <p:cNvCxnSpPr>
            <a:stCxn id="10" idx="5"/>
            <a:endCxn id="13" idx="1"/>
          </p:cNvCxnSpPr>
          <p:nvPr/>
        </p:nvCxnSpPr>
        <p:spPr>
          <a:xfrm>
            <a:off x="7256748" y="4296839"/>
            <a:ext cx="1573350" cy="84293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6200DB4-383A-4B25-8FDE-443FDC0ECBF2}"/>
              </a:ext>
            </a:extLst>
          </p:cNvPr>
          <p:cNvCxnSpPr>
            <a:stCxn id="10" idx="7"/>
            <a:endCxn id="14" idx="1"/>
          </p:cNvCxnSpPr>
          <p:nvPr/>
        </p:nvCxnSpPr>
        <p:spPr>
          <a:xfrm flipV="1">
            <a:off x="7256748" y="2218967"/>
            <a:ext cx="1573350" cy="68337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itle 2">
            <a:extLst>
              <a:ext uri="{FF2B5EF4-FFF2-40B4-BE49-F238E27FC236}">
                <a16:creationId xmlns:a16="http://schemas.microsoft.com/office/drawing/2014/main" id="{8FF3D6F1-3A85-4CF1-A3EE-B9195F93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899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BC6C4A-01AB-4473-82DB-7EB1EECA8C0B}"/>
              </a:ext>
            </a:extLst>
          </p:cNvPr>
          <p:cNvCxnSpPr>
            <a:cxnSpLocks/>
            <a:stCxn id="10" idx="3"/>
            <a:endCxn id="11" idx="3"/>
          </p:cNvCxnSpPr>
          <p:nvPr/>
        </p:nvCxnSpPr>
        <p:spPr>
          <a:xfrm flipH="1">
            <a:off x="4110318" y="4296839"/>
            <a:ext cx="1425443" cy="7048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23960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B6531F-924D-4220-A485-EA0B5B5F4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" y="1336785"/>
            <a:ext cx="10248899" cy="4824413"/>
          </a:xfrm>
        </p:spPr>
        <p:txBody>
          <a:bodyPr>
            <a:normAutofit/>
          </a:bodyPr>
          <a:lstStyle/>
          <a:p>
            <a:pPr algn="just"/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phê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sữa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nhậu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340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C0A6174-9568-48EB-ADBE-F65703A0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365125"/>
            <a:ext cx="10248900" cy="703263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PHẠM VI ĐỀ TÀI</a:t>
            </a:r>
          </a:p>
        </p:txBody>
      </p:sp>
    </p:spTree>
    <p:extLst>
      <p:ext uri="{BB962C8B-B14F-4D97-AF65-F5344CB8AC3E}">
        <p14:creationId xmlns:p14="http://schemas.microsoft.com/office/powerpoint/2010/main" val="199969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83" y="1231057"/>
            <a:ext cx="4555734" cy="165898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Placeholder 4" descr="Coffee Gradient " title="Coffee Gradient ">
            <a:extLst>
              <a:ext uri="{FF2B5EF4-FFF2-40B4-BE49-F238E27FC236}">
                <a16:creationId xmlns:a16="http://schemas.microsoft.com/office/drawing/2014/main" id="{70A5D2D7-94C3-4D80-B206-CD3836F6C6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4" r="16204"/>
          <a:stretch>
            <a:fillRect/>
          </a:stretch>
        </p:blipFill>
        <p:spPr>
          <a:xfrm>
            <a:off x="5884863" y="0"/>
            <a:ext cx="6307137" cy="5780088"/>
          </a:xfr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F41F0E-EAD4-494F-8B26-F542D5414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899" y="396485"/>
            <a:ext cx="10248899" cy="70327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ÁP DỤNG</a:t>
            </a:r>
          </a:p>
        </p:txBody>
      </p:sp>
      <p:pic>
        <p:nvPicPr>
          <p:cNvPr id="1030" name="Picture 6" descr="PHP, Laravel and MySQL Integration Template | AnyChart">
            <a:extLst>
              <a:ext uri="{FF2B5EF4-FFF2-40B4-BE49-F238E27FC236}">
                <a16:creationId xmlns:a16="http://schemas.microsoft.com/office/drawing/2014/main" id="{B8B375E6-47DD-444E-BF3F-0D0ADF761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336" y="1484302"/>
            <a:ext cx="3380075" cy="169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hóa học JavaScript, Ajax, JQuery – Giá 1.800.000đ | Trung Tâm ...">
            <a:extLst>
              <a:ext uri="{FF2B5EF4-FFF2-40B4-BE49-F238E27FC236}">
                <a16:creationId xmlns:a16="http://schemas.microsoft.com/office/drawing/2014/main" id="{DFE52135-EC61-42D8-BDED-920DF447C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07" y="4486274"/>
            <a:ext cx="3480585" cy="1770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77BADDE-AFF1-447C-9CF9-E55C702162F6}"/>
              </a:ext>
            </a:extLst>
          </p:cNvPr>
          <p:cNvSpPr/>
          <p:nvPr/>
        </p:nvSpPr>
        <p:spPr>
          <a:xfrm rot="10800000">
            <a:off x="4840053" y="2500317"/>
            <a:ext cx="2703746" cy="2243137"/>
          </a:xfrm>
          <a:prstGeom prst="triangle">
            <a:avLst>
              <a:gd name="adj" fmla="val 50000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C9416D7-6033-4ECB-98FA-38187AC20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612" y="2714626"/>
            <a:ext cx="1133005" cy="1154382"/>
          </a:xfrm>
          <a:prstGeom prst="rect">
            <a:avLst/>
          </a:prstGeom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B7766C1-58E2-4561-9140-768817506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03" y="1421688"/>
            <a:ext cx="2084692" cy="20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ampp là gì? Cách sử dụng XAMPP hiệu quả - Webvocuc.com">
            <a:extLst>
              <a:ext uri="{FF2B5EF4-FFF2-40B4-BE49-F238E27FC236}">
                <a16:creationId xmlns:a16="http://schemas.microsoft.com/office/drawing/2014/main" id="{93FCFD62-8991-4AF9-A4DE-E661E66DF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80" y="1741235"/>
            <a:ext cx="588086" cy="58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5545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Pouring Coffee" title="Pouring Coffee">
            <a:extLst>
              <a:ext uri="{FF2B5EF4-FFF2-40B4-BE49-F238E27FC236}">
                <a16:creationId xmlns:a16="http://schemas.microsoft.com/office/drawing/2014/main" id="{1E3B9FEC-22B7-4FE3-B73D-CDC86E43E160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1E0449-C335-46DB-B971-B68D8522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100" y="1043194"/>
            <a:ext cx="5326126" cy="2582875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XÂY DỰNG</a:t>
            </a:r>
            <a:b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PHẦN MỀM</a:t>
            </a:r>
          </a:p>
        </p:txBody>
      </p:sp>
      <p:pic>
        <p:nvPicPr>
          <p:cNvPr id="12" name="Picture Placeholder 11" descr="Coffee Beans" title="Coffee Beans">
            <a:extLst>
              <a:ext uri="{FF2B5EF4-FFF2-40B4-BE49-F238E27FC236}">
                <a16:creationId xmlns:a16="http://schemas.microsoft.com/office/drawing/2014/main" id="{F8670FF9-480E-49A6-A069-BFCF6D699533}"/>
              </a:ext>
            </a:extLst>
          </p:cNvPr>
          <p:cNvPicPr>
            <a:picLocks noGrp="1" noChangeAspect="1"/>
          </p:cNvPicPr>
          <p:nvPr>
            <p:ph type="pic" sz="quarter" idx="8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73255" y="2043400"/>
            <a:ext cx="1518745" cy="2768041"/>
          </a:xfrm>
        </p:spPr>
      </p:pic>
    </p:spTree>
    <p:extLst>
      <p:ext uri="{BB962C8B-B14F-4D97-AF65-F5344CB8AC3E}">
        <p14:creationId xmlns:p14="http://schemas.microsoft.com/office/powerpoint/2010/main" val="966054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ashion Brochure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0C0C0C"/>
      </a:accent2>
      <a:accent3>
        <a:srgbClr val="595959"/>
      </a:accent3>
      <a:accent4>
        <a:srgbClr val="F9D5E9"/>
      </a:accent4>
      <a:accent5>
        <a:srgbClr val="EE81BD"/>
      </a:accent5>
      <a:accent6>
        <a:srgbClr val="D54773"/>
      </a:accent6>
      <a:hlink>
        <a:srgbClr val="C830CC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TF16411254.potx" id="{856A3638-C89C-468F-B2D3-94DA7F701BF7}" vid="{2B0C2FFE-1B57-46B1-BD5A-BF924309ED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215998C-280A-471A-8BB1-CDC2B95FC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D0B596E-8E5F-4DB7-9C0B-A416410C0F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1DA07E-9A1F-402C-A357-ABD24F8C703B}">
  <ds:schemaRefs>
    <ds:schemaRef ds:uri="http://schemas.microsoft.com/office/2006/documentManagement/types"/>
    <ds:schemaRef ds:uri="http://purl.org/dc/dcmitype/"/>
    <ds:schemaRef ds:uri="71af3243-3dd4-4a8d-8c0d-dd76da1f02a5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0</TotalTime>
  <Words>815</Words>
  <Application>Microsoft Office PowerPoint</Application>
  <PresentationFormat>Widescreen</PresentationFormat>
  <Paragraphs>78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Wingdings 3</vt:lpstr>
      <vt:lpstr>Office Theme</vt:lpstr>
      <vt:lpstr>PowerPoint Presentation</vt:lpstr>
      <vt:lpstr>NỘI DUNG BÁO CÁO</vt:lpstr>
      <vt:lpstr>PowerPoint Presentation</vt:lpstr>
      <vt:lpstr>ĐẶT VẤN ĐỀ</vt:lpstr>
      <vt:lpstr>ĐẶT VẤN ĐỀ</vt:lpstr>
      <vt:lpstr>PHẠM VI ĐỀ TÀI</vt:lpstr>
      <vt:lpstr>2. Công nghệ áp dụng</vt:lpstr>
      <vt:lpstr>CÔNG NGHỆ ÁP DỤNG</vt:lpstr>
      <vt:lpstr>3. XÂY DỰNG PHẦN MỀM</vt:lpstr>
      <vt:lpstr>USECASE</vt:lpstr>
      <vt:lpstr>SƠ ĐỒ LỚP</vt:lpstr>
      <vt:lpstr>CƠ SỞ DỮ LIỆU</vt:lpstr>
      <vt:lpstr>4. DEMO</vt:lpstr>
      <vt:lpstr>PowerPoint Presentation</vt:lpstr>
      <vt:lpstr>KẾT QUẢ</vt:lpstr>
      <vt:lpstr>HƯỚNG PHÁT TRIỂN</vt:lpstr>
      <vt:lpstr>CẢM ƠN QUÝ THẦY CÔ và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2020-05-04T06:05:07Z</dcterms:created>
  <dcterms:modified xsi:type="dcterms:W3CDTF">2020-07-29T05:34:51Z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